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25" r:id="rId4"/>
    <p:sldId id="258" r:id="rId5"/>
    <p:sldId id="287" r:id="rId6"/>
    <p:sldId id="316" r:id="rId7"/>
    <p:sldId id="288" r:id="rId8"/>
    <p:sldId id="306" r:id="rId9"/>
    <p:sldId id="319" r:id="rId10"/>
    <p:sldId id="290" r:id="rId11"/>
    <p:sldId id="318" r:id="rId12"/>
    <p:sldId id="302" r:id="rId13"/>
    <p:sldId id="291" r:id="rId14"/>
    <p:sldId id="292" r:id="rId15"/>
    <p:sldId id="293" r:id="rId16"/>
    <p:sldId id="326" r:id="rId17"/>
    <p:sldId id="260" r:id="rId18"/>
    <p:sldId id="261" r:id="rId19"/>
    <p:sldId id="303" r:id="rId20"/>
    <p:sldId id="315" r:id="rId21"/>
    <p:sldId id="320" r:id="rId22"/>
    <p:sldId id="321" r:id="rId23"/>
    <p:sldId id="307" r:id="rId24"/>
    <p:sldId id="308" r:id="rId25"/>
    <p:sldId id="310" r:id="rId26"/>
    <p:sldId id="311" r:id="rId27"/>
    <p:sldId id="262" r:id="rId28"/>
    <p:sldId id="327" r:id="rId29"/>
    <p:sldId id="329" r:id="rId30"/>
    <p:sldId id="330" r:id="rId31"/>
    <p:sldId id="312" r:id="rId32"/>
    <p:sldId id="313" r:id="rId33"/>
    <p:sldId id="294" r:id="rId34"/>
    <p:sldId id="297" r:id="rId35"/>
    <p:sldId id="299" r:id="rId36"/>
    <p:sldId id="300" r:id="rId37"/>
    <p:sldId id="323" r:id="rId38"/>
    <p:sldId id="328" r:id="rId39"/>
    <p:sldId id="33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BC"/>
    <a:srgbClr val="009BD5"/>
    <a:srgbClr val="D2C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3"/>
    <p:restoredTop sz="94689"/>
  </p:normalViewPr>
  <p:slideViewPr>
    <p:cSldViewPr snapToGrid="0" snapToObjects="1">
      <p:cViewPr varScale="1">
        <p:scale>
          <a:sx n="128" d="100"/>
          <a:sy n="128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4AE0-A1B2-C046-8289-EAFF267A0CD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A0D3F-184C-E34B-BE61-48A585F2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58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332D-EE65-1145-A09C-B20351CDB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939C4-C61E-FC4A-9A4B-99458E70F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FE245-2139-5C4E-899E-D35246381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0429E-8C21-D846-BD8F-1AF96D49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53F4-109B-7E48-962B-960FE22E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1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0562-C938-D648-A9B3-17C3590C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0EFF0-8F8F-364D-9DFC-6ED10CB6C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06996-9E1E-7C47-B5BA-318DA143A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94527-40EE-C944-A679-7AA08039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644A9-B624-F349-8837-707654DE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3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A06C4-432D-6040-A2C4-32BF9EE5F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A7C90-8D77-3F46-AD13-2B3906DD3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243F1-F9F4-1945-8C9C-974D7926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BB72-6120-E747-A52F-E13D2AAB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F8A64-F771-664E-823A-97CF0638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B1C7-76A1-7D44-B989-C2B0FF72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F48F-1A0D-184F-A86A-B2ED8719E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F630E-6E2E-3843-B802-A777B4B6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0ED3-7D29-9948-ADE7-EBCBF658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065AA-F61F-4746-BE83-03A09ECE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8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BE9-A833-884B-A534-C1EF17B1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815C5-EAF2-5A4E-83B9-027533F96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5BD8-ADE8-5644-A686-89FF37FD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A619-04D7-9D44-A362-22275FF1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268EE-E418-C240-B0AD-1DBB2D8B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3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D58D-3C73-3B4E-A97F-2EBB68B4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DC89B-C653-7743-A4E5-684F6598A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FB689-D897-944B-B6C9-467F6BB9B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87CAE-0334-0741-BEF2-EEE8AA66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071AF-AC8A-4541-A993-20B6BDBB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2E464-BC08-8244-B445-55DC4003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A28E6-9315-7142-BCB7-204A47FD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7CE39-0F75-0349-BA6D-AB72B1D2C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5EF90-3237-F848-BE99-0C82CED8E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87017-6937-3F4C-8F1B-421D15A8F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FD4F6-0337-094D-B50A-8BA0DB9A4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7F4C8-2948-8D4A-ABDA-263F6D3A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133EA9-B391-544A-8D06-B86146E30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824F5-E88C-B341-9199-40D2D6D8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1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9EAA-ADB4-5943-83B2-2D30381E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818C3-19D9-EC42-8A59-E87AB553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19AD5-290B-C646-A918-60B793E6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00A9A-8795-1A40-869E-454D395F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5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9DD9E-84D8-184A-87DE-6A49872F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A68CD-8446-4345-948A-9FC17C10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03D15-4CC1-C848-97C2-59E38A71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6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17E1-CEF6-5942-B1E6-DADBD582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5D01-8A56-8E4F-9941-C506F0C05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A0881-1BFD-9C49-BCDA-C4CA38373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95F18-8968-0943-8E81-BFB78E8E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BB16-0D8F-A748-B199-B264F36A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92DC6-9B09-D147-91FA-CCC8EB5B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5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3892-8C84-FD4B-82EC-0C6B393AB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0F40B-CB7A-1F4D-97C9-775B43FCA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37AB9-7FCD-6344-9759-F5F9F2C1D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C27B9-789E-F047-9F94-9187E070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21802-37B2-E04E-A8BE-3FFEA272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8C8AF-4954-0F44-8311-57C9D03C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F7F5A-39AD-F64E-8E90-401DB9B6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5502A-305A-704C-94F3-007E2DAB1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7E546-DAF9-0F4B-B8DB-C7B14DFC4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FE81-9A44-3C43-AD76-20D7E3A9C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D40E0-E515-5F43-94F8-7804678E0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E5925-8669-D447-8D14-F10C6EF6D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821" y="3812954"/>
            <a:ext cx="6465287" cy="1516014"/>
          </a:xfrm>
        </p:spPr>
        <p:txBody>
          <a:bodyPr>
            <a:normAutofit/>
          </a:bodyPr>
          <a:lstStyle/>
          <a:p>
            <a:pPr algn="l"/>
            <a:r>
              <a:rPr lang="en-US" sz="3400" dirty="0">
                <a:solidFill>
                  <a:srgbClr val="FFFFFF"/>
                </a:solidFill>
              </a:rPr>
              <a:t>Neural Networks for Demand Forecasting: A Twisted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961C6-8002-FD46-9E33-D6DDA84DB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1821" y="5550568"/>
            <a:ext cx="6465286" cy="60255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E7E6E6"/>
                </a:solidFill>
              </a:rPr>
              <a:t>Skander Hannachi  – 05/20/2019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53FDE9E-3A33-4142-8E0B-8006F9D10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9" r="2" b="22762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015CE-4855-3648-A385-804BD0A26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4" r="7224" b="-1"/>
          <a:stretch/>
        </p:blipFill>
        <p:spPr>
          <a:xfrm>
            <a:off x="330905" y="3126286"/>
            <a:ext cx="4160452" cy="3026833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95B5DD6-A880-5448-A67D-494784CDF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68" y="459040"/>
            <a:ext cx="4070049" cy="2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3" y="-183042"/>
            <a:ext cx="10515600" cy="1325563"/>
          </a:xfrm>
        </p:spPr>
        <p:txBody>
          <a:bodyPr/>
          <a:lstStyle/>
          <a:p>
            <a:r>
              <a:rPr lang="en-US" dirty="0"/>
              <a:t>Feed Forward Neural Networks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C0835-489B-EB40-A139-6B45E4F9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34B2C-7A5C-9146-9EC1-FD9B2D64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EC18C-334F-5C4C-B0FA-A9A96220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10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B49EB3-E55A-9D49-94BF-BEE1CBF04C18}"/>
              </a:ext>
            </a:extLst>
          </p:cNvPr>
          <p:cNvGrpSpPr/>
          <p:nvPr/>
        </p:nvGrpSpPr>
        <p:grpSpPr>
          <a:xfrm>
            <a:off x="640452" y="2086043"/>
            <a:ext cx="3468413" cy="1325563"/>
            <a:chOff x="1513490" y="3246539"/>
            <a:chExt cx="3174124" cy="12518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F3FEB4-F052-1F44-8A6A-A86E14E7BD29}"/>
                </a:ext>
              </a:extLst>
            </p:cNvPr>
            <p:cNvSpPr/>
            <p:nvPr/>
          </p:nvSpPr>
          <p:spPr>
            <a:xfrm>
              <a:off x="2627594" y="3246539"/>
              <a:ext cx="1123435" cy="1251889"/>
            </a:xfrm>
            <a:prstGeom prst="ellipse">
              <a:avLst/>
            </a:prstGeom>
            <a:ln w="412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CC36D5-BAFD-F649-A87F-034098B42A4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513490" y="3872484"/>
              <a:ext cx="1114104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D83B2A-D379-CD40-AAF0-7DDD74DB52F5}"/>
                </a:ext>
              </a:extLst>
            </p:cNvPr>
            <p:cNvCxnSpPr>
              <a:cxnSpLocks/>
            </p:cNvCxnSpPr>
            <p:nvPr/>
          </p:nvCxnSpPr>
          <p:spPr>
            <a:xfrm>
              <a:off x="3751028" y="3888893"/>
              <a:ext cx="936586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 descr="A picture containing object, antenna, indoor&#13;&#10;&#13;&#10;Description automatically generated">
              <a:extLst>
                <a:ext uri="{FF2B5EF4-FFF2-40B4-BE49-F238E27FC236}">
                  <a16:creationId xmlns:a16="http://schemas.microsoft.com/office/drawing/2014/main" id="{0DA25917-1538-CF47-9861-B310E6746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3790" y="3548609"/>
              <a:ext cx="855093" cy="6829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6D5950-FD80-D34C-96F0-B74204E64EA9}"/>
                  </a:ext>
                </a:extLst>
              </p:cNvPr>
              <p:cNvSpPr txBox="1"/>
              <p:nvPr/>
            </p:nvSpPr>
            <p:spPr>
              <a:xfrm>
                <a:off x="1346328" y="2205365"/>
                <a:ext cx="242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6D5950-FD80-D34C-96F0-B74204E64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28" y="2205365"/>
                <a:ext cx="242246" cy="276999"/>
              </a:xfrm>
              <a:prstGeom prst="rect">
                <a:avLst/>
              </a:prstGeom>
              <a:blipFill>
                <a:blip r:embed="rId3"/>
                <a:stretch>
                  <a:fillRect l="-20000" r="-5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19E61F-6003-4744-BB3E-A7624AEF9AF7}"/>
                  </a:ext>
                </a:extLst>
              </p:cNvPr>
              <p:cNvSpPr txBox="1"/>
              <p:nvPr/>
            </p:nvSpPr>
            <p:spPr>
              <a:xfrm>
                <a:off x="3338033" y="2200113"/>
                <a:ext cx="108645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19E61F-6003-4744-BB3E-A7624AEF9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033" y="2200113"/>
                <a:ext cx="1086451" cy="284437"/>
              </a:xfrm>
              <a:prstGeom prst="rect">
                <a:avLst/>
              </a:prstGeom>
              <a:blipFill>
                <a:blip r:embed="rId4"/>
                <a:stretch>
                  <a:fillRect l="-3488" t="-1666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175D1B4F-9CE4-3D4E-A69E-C2A7936196E7}"/>
              </a:ext>
            </a:extLst>
          </p:cNvPr>
          <p:cNvSpPr/>
          <p:nvPr/>
        </p:nvSpPr>
        <p:spPr>
          <a:xfrm>
            <a:off x="6788388" y="3738150"/>
            <a:ext cx="1227594" cy="1325563"/>
          </a:xfrm>
          <a:prstGeom prst="ellipse">
            <a:avLst/>
          </a:prstGeom>
          <a:ln w="412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48F87C-08AE-734F-BCD0-AB56E898FCCF}"/>
              </a:ext>
            </a:extLst>
          </p:cNvPr>
          <p:cNvCxnSpPr>
            <a:cxnSpLocks/>
          </p:cNvCxnSpPr>
          <p:nvPr/>
        </p:nvCxnSpPr>
        <p:spPr>
          <a:xfrm>
            <a:off x="5570990" y="3656464"/>
            <a:ext cx="1257129" cy="4685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92B0E5-FB2A-2D48-9F78-D81A0353E578}"/>
              </a:ext>
            </a:extLst>
          </p:cNvPr>
          <p:cNvCxnSpPr>
            <a:cxnSpLocks/>
          </p:cNvCxnSpPr>
          <p:nvPr/>
        </p:nvCxnSpPr>
        <p:spPr>
          <a:xfrm>
            <a:off x="8015981" y="4418306"/>
            <a:ext cx="1023422" cy="0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picture containing object, antenna, indoor&#13;&#10;&#13;&#10;Description automatically generated">
            <a:extLst>
              <a:ext uri="{FF2B5EF4-FFF2-40B4-BE49-F238E27FC236}">
                <a16:creationId xmlns:a16="http://schemas.microsoft.com/office/drawing/2014/main" id="{58FE476E-5310-B749-9FC6-48E78C4D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066" y="4057995"/>
            <a:ext cx="934373" cy="723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83D6A4-9B73-C24C-B4FA-F6516586F926}"/>
                  </a:ext>
                </a:extLst>
              </p:cNvPr>
              <p:cNvSpPr txBox="1"/>
              <p:nvPr/>
            </p:nvSpPr>
            <p:spPr>
              <a:xfrm>
                <a:off x="5328744" y="3363143"/>
                <a:ext cx="242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83D6A4-9B73-C24C-B4FA-F6516586F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744" y="3363143"/>
                <a:ext cx="242246" cy="276999"/>
              </a:xfrm>
              <a:prstGeom prst="rect">
                <a:avLst/>
              </a:prstGeom>
              <a:blipFill>
                <a:blip r:embed="rId5"/>
                <a:stretch>
                  <a:fillRect l="-2631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286D0F-72CD-1845-A3E7-E2FE1AC3EFF9}"/>
                  </a:ext>
                </a:extLst>
              </p:cNvPr>
              <p:cNvSpPr txBox="1"/>
              <p:nvPr/>
            </p:nvSpPr>
            <p:spPr>
              <a:xfrm>
                <a:off x="8146929" y="3915778"/>
                <a:ext cx="2699009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286D0F-72CD-1845-A3E7-E2FE1AC3E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929" y="3915778"/>
                <a:ext cx="2699009" cy="284437"/>
              </a:xfrm>
              <a:prstGeom prst="rect">
                <a:avLst/>
              </a:prstGeom>
              <a:blipFill>
                <a:blip r:embed="rId6"/>
                <a:stretch>
                  <a:fillRect l="-935" t="-1666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57C7D3-52E4-F641-B643-EC99739C72BF}"/>
              </a:ext>
            </a:extLst>
          </p:cNvPr>
          <p:cNvCxnSpPr>
            <a:cxnSpLocks/>
          </p:cNvCxnSpPr>
          <p:nvPr/>
        </p:nvCxnSpPr>
        <p:spPr>
          <a:xfrm>
            <a:off x="5440043" y="4418306"/>
            <a:ext cx="1348344" cy="0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B4097E-FCF3-8D41-92B4-B8923BE51B3E}"/>
                  </a:ext>
                </a:extLst>
              </p:cNvPr>
              <p:cNvSpPr txBox="1"/>
              <p:nvPr/>
            </p:nvSpPr>
            <p:spPr>
              <a:xfrm>
                <a:off x="4912712" y="4263392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B4097E-FCF3-8D41-92B4-B8923BE5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12" y="4263392"/>
                <a:ext cx="461858" cy="276999"/>
              </a:xfrm>
              <a:prstGeom prst="rect">
                <a:avLst/>
              </a:prstGeom>
              <a:blipFill>
                <a:blip r:embed="rId7"/>
                <a:stretch>
                  <a:fillRect l="-10811" r="-27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1BDC18-DA62-7D4B-88D8-8F1EE86068B6}"/>
              </a:ext>
            </a:extLst>
          </p:cNvPr>
          <p:cNvCxnSpPr>
            <a:cxnSpLocks/>
          </p:cNvCxnSpPr>
          <p:nvPr/>
        </p:nvCxnSpPr>
        <p:spPr>
          <a:xfrm flipV="1">
            <a:off x="5550663" y="4710751"/>
            <a:ext cx="1277456" cy="485720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818A09-C15A-4546-B4F7-49DEED5EAB52}"/>
                  </a:ext>
                </a:extLst>
              </p:cNvPr>
              <p:cNvSpPr txBox="1"/>
              <p:nvPr/>
            </p:nvSpPr>
            <p:spPr>
              <a:xfrm>
                <a:off x="5126953" y="5135829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818A09-C15A-4546-B4F7-49DEED5E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53" y="5135829"/>
                <a:ext cx="461858" cy="276999"/>
              </a:xfrm>
              <a:prstGeom prst="rect">
                <a:avLst/>
              </a:prstGeom>
              <a:blipFill>
                <a:blip r:embed="rId8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21AD90-C66C-8744-A18B-71141A0D36D1}"/>
              </a:ext>
            </a:extLst>
          </p:cNvPr>
          <p:cNvCxnSpPr/>
          <p:nvPr/>
        </p:nvCxnSpPr>
        <p:spPr>
          <a:xfrm>
            <a:off x="182243" y="9906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76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06" y="-60262"/>
            <a:ext cx="10515600" cy="1325563"/>
          </a:xfrm>
        </p:spPr>
        <p:txBody>
          <a:bodyPr/>
          <a:lstStyle/>
          <a:p>
            <a:r>
              <a:rPr lang="en-US" dirty="0"/>
              <a:t>Recurrent Neural Networks and LSTM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C0835-489B-EB40-A139-6B45E4F9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34B2C-7A5C-9146-9EC1-FD9B2D64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EC18C-334F-5C4C-B0FA-A9A96220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11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B49EB3-E55A-9D49-94BF-BEE1CBF04C18}"/>
              </a:ext>
            </a:extLst>
          </p:cNvPr>
          <p:cNvGrpSpPr/>
          <p:nvPr/>
        </p:nvGrpSpPr>
        <p:grpSpPr>
          <a:xfrm>
            <a:off x="413196" y="2389826"/>
            <a:ext cx="3468413" cy="1325563"/>
            <a:chOff x="1513490" y="3246539"/>
            <a:chExt cx="3174124" cy="12518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F3FEB4-F052-1F44-8A6A-A86E14E7BD29}"/>
                </a:ext>
              </a:extLst>
            </p:cNvPr>
            <p:cNvSpPr/>
            <p:nvPr/>
          </p:nvSpPr>
          <p:spPr>
            <a:xfrm>
              <a:off x="2627594" y="3246539"/>
              <a:ext cx="1123435" cy="1251889"/>
            </a:xfrm>
            <a:prstGeom prst="ellipse">
              <a:avLst/>
            </a:prstGeom>
            <a:ln w="412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CC36D5-BAFD-F649-A87F-034098B42A4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513490" y="3872484"/>
              <a:ext cx="1114104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D83B2A-D379-CD40-AAF0-7DDD74DB52F5}"/>
                </a:ext>
              </a:extLst>
            </p:cNvPr>
            <p:cNvCxnSpPr>
              <a:cxnSpLocks/>
            </p:cNvCxnSpPr>
            <p:nvPr/>
          </p:nvCxnSpPr>
          <p:spPr>
            <a:xfrm>
              <a:off x="3751028" y="3888893"/>
              <a:ext cx="936586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 descr="A picture containing object, antenna, indoor&#13;&#10;&#13;&#10;Description automatically generated">
              <a:extLst>
                <a:ext uri="{FF2B5EF4-FFF2-40B4-BE49-F238E27FC236}">
                  <a16:creationId xmlns:a16="http://schemas.microsoft.com/office/drawing/2014/main" id="{0DA25917-1538-CF47-9861-B310E6746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3790" y="3548609"/>
              <a:ext cx="855093" cy="6829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6D5950-FD80-D34C-96F0-B74204E64EA9}"/>
                  </a:ext>
                </a:extLst>
              </p:cNvPr>
              <p:cNvSpPr txBox="1"/>
              <p:nvPr/>
            </p:nvSpPr>
            <p:spPr>
              <a:xfrm>
                <a:off x="790413" y="2447015"/>
                <a:ext cx="242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6D5950-FD80-D34C-96F0-B74204E64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13" y="2447015"/>
                <a:ext cx="242246" cy="276999"/>
              </a:xfrm>
              <a:prstGeom prst="rect">
                <a:avLst/>
              </a:prstGeom>
              <a:blipFill>
                <a:blip r:embed="rId3"/>
                <a:stretch>
                  <a:fillRect l="-15000" r="-5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19E61F-6003-4744-BB3E-A7624AEF9AF7}"/>
                  </a:ext>
                </a:extLst>
              </p:cNvPr>
              <p:cNvSpPr txBox="1"/>
              <p:nvPr/>
            </p:nvSpPr>
            <p:spPr>
              <a:xfrm>
                <a:off x="3399563" y="2481594"/>
                <a:ext cx="16816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19E61F-6003-4744-BB3E-A7624AEF9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563" y="2481594"/>
                <a:ext cx="1681614" cy="284437"/>
              </a:xfrm>
              <a:prstGeom prst="rect">
                <a:avLst/>
              </a:prstGeom>
              <a:blipFill>
                <a:blip r:embed="rId4"/>
                <a:stretch>
                  <a:fillRect l="-2256" t="-1666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87B3120-1D0E-214D-9520-A5380576B493}"/>
              </a:ext>
            </a:extLst>
          </p:cNvPr>
          <p:cNvCxnSpPr>
            <a:cxnSpLocks/>
          </p:cNvCxnSpPr>
          <p:nvPr/>
        </p:nvCxnSpPr>
        <p:spPr>
          <a:xfrm rot="10800000">
            <a:off x="1409876" y="2101047"/>
            <a:ext cx="1471307" cy="951565"/>
          </a:xfrm>
          <a:prstGeom prst="bentConnector3">
            <a:avLst>
              <a:gd name="adj1" fmla="val -12149"/>
            </a:avLst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356E89-235B-424F-9E08-6CB5C649AA10}"/>
              </a:ext>
            </a:extLst>
          </p:cNvPr>
          <p:cNvCxnSpPr/>
          <p:nvPr/>
        </p:nvCxnSpPr>
        <p:spPr>
          <a:xfrm>
            <a:off x="1409875" y="2101047"/>
            <a:ext cx="0" cy="968936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16E28D-2870-9647-A1B8-88B161443BFE}"/>
              </a:ext>
            </a:extLst>
          </p:cNvPr>
          <p:cNvGrpSpPr/>
          <p:nvPr/>
        </p:nvGrpSpPr>
        <p:grpSpPr>
          <a:xfrm>
            <a:off x="4984595" y="4614364"/>
            <a:ext cx="5620216" cy="17377"/>
            <a:chOff x="291735" y="3872483"/>
            <a:chExt cx="5143350" cy="16411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80FF183-365E-8D4F-98F3-44088CD1D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735" y="3872483"/>
              <a:ext cx="1796283" cy="16411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4A1C0C2-9F78-4545-82CE-03DC52847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1028" y="3872484"/>
              <a:ext cx="1684057" cy="16409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6F7A90-5427-B04F-B59A-7BFD5A9C1236}"/>
                  </a:ext>
                </a:extLst>
              </p:cNvPr>
              <p:cNvSpPr txBox="1"/>
              <p:nvPr/>
            </p:nvSpPr>
            <p:spPr>
              <a:xfrm>
                <a:off x="5690547" y="4020075"/>
                <a:ext cx="242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6F7A90-5427-B04F-B59A-7BFD5A9C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547" y="4020075"/>
                <a:ext cx="242246" cy="276999"/>
              </a:xfrm>
              <a:prstGeom prst="rect">
                <a:avLst/>
              </a:prstGeom>
              <a:blipFill>
                <a:blip r:embed="rId5"/>
                <a:stretch>
                  <a:fillRect l="-15000" r="-5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8506AF-4A65-3440-85CE-CDEA8C2B2B3D}"/>
                  </a:ext>
                </a:extLst>
              </p:cNvPr>
              <p:cNvSpPr txBox="1"/>
              <p:nvPr/>
            </p:nvSpPr>
            <p:spPr>
              <a:xfrm>
                <a:off x="9305992" y="4043302"/>
                <a:ext cx="241277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+….+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8506AF-4A65-3440-85CE-CDEA8C2B2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992" y="4043302"/>
                <a:ext cx="2412776" cy="284437"/>
              </a:xfrm>
              <a:prstGeom prst="rect">
                <a:avLst/>
              </a:prstGeom>
              <a:blipFill>
                <a:blip r:embed="rId6"/>
                <a:stretch>
                  <a:fillRect l="-1571" t="-1666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0F113923-0F40-C04A-BBDA-562D45FCD180}"/>
              </a:ext>
            </a:extLst>
          </p:cNvPr>
          <p:cNvCxnSpPr>
            <a:cxnSpLocks/>
          </p:cNvCxnSpPr>
          <p:nvPr/>
        </p:nvCxnSpPr>
        <p:spPr>
          <a:xfrm rot="10800000">
            <a:off x="6379603" y="3715389"/>
            <a:ext cx="2408011" cy="898932"/>
          </a:xfrm>
          <a:prstGeom prst="bentConnector3">
            <a:avLst>
              <a:gd name="adj1" fmla="val -15295"/>
            </a:avLst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D22BB20-7673-7E46-9A97-D4D0A0BB99FB}"/>
              </a:ext>
            </a:extLst>
          </p:cNvPr>
          <p:cNvCxnSpPr>
            <a:cxnSpLocks/>
          </p:cNvCxnSpPr>
          <p:nvPr/>
        </p:nvCxnSpPr>
        <p:spPr>
          <a:xfrm>
            <a:off x="6379603" y="3715389"/>
            <a:ext cx="21553" cy="898932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C359785-7DE2-9B4A-9649-26D97A33F341}"/>
              </a:ext>
            </a:extLst>
          </p:cNvPr>
          <p:cNvSpPr/>
          <p:nvPr/>
        </p:nvSpPr>
        <p:spPr>
          <a:xfrm>
            <a:off x="6947420" y="4020074"/>
            <a:ext cx="1840194" cy="1354813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LSTM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FF08428-B94D-F34F-9C59-60FCC6C3033D}"/>
              </a:ext>
            </a:extLst>
          </p:cNvPr>
          <p:cNvSpPr/>
          <p:nvPr/>
        </p:nvSpPr>
        <p:spPr>
          <a:xfrm>
            <a:off x="6353162" y="5059727"/>
            <a:ext cx="3121985" cy="693722"/>
          </a:xfrm>
          <a:prstGeom prst="roundRect">
            <a:avLst/>
          </a:prstGeom>
          <a:noFill/>
          <a:ln w="476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073D67B-FA9E-F142-A6AC-6EF8C7EBD668}"/>
              </a:ext>
            </a:extLst>
          </p:cNvPr>
          <p:cNvCxnSpPr>
            <a:cxnSpLocks/>
          </p:cNvCxnSpPr>
          <p:nvPr/>
        </p:nvCxnSpPr>
        <p:spPr>
          <a:xfrm flipH="1">
            <a:off x="7734719" y="5753450"/>
            <a:ext cx="312234" cy="0"/>
          </a:xfrm>
          <a:prstGeom prst="straightConnector1">
            <a:avLst/>
          </a:prstGeom>
          <a:ln w="476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9F29A6-DF52-A94E-8A15-DCFABC8103D9}"/>
                  </a:ext>
                </a:extLst>
              </p:cNvPr>
              <p:cNvSpPr txBox="1"/>
              <p:nvPr/>
            </p:nvSpPr>
            <p:spPr>
              <a:xfrm>
                <a:off x="5836796" y="5289813"/>
                <a:ext cx="2650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9F29A6-DF52-A94E-8A15-DCFABC810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96" y="5289813"/>
                <a:ext cx="265009" cy="276999"/>
              </a:xfrm>
              <a:prstGeom prst="rect">
                <a:avLst/>
              </a:prstGeom>
              <a:blipFill>
                <a:blip r:embed="rId7"/>
                <a:stretch>
                  <a:fillRect l="-19048" r="-47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3E8CF-D379-B64A-99F0-D7216586A52E}"/>
                  </a:ext>
                </a:extLst>
              </p:cNvPr>
              <p:cNvSpPr txBox="1"/>
              <p:nvPr/>
            </p:nvSpPr>
            <p:spPr>
              <a:xfrm>
                <a:off x="9605381" y="5203545"/>
                <a:ext cx="484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3E8CF-D379-B64A-99F0-D7216586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81" y="5203545"/>
                <a:ext cx="484620" cy="276999"/>
              </a:xfrm>
              <a:prstGeom prst="rect">
                <a:avLst/>
              </a:prstGeom>
              <a:blipFill>
                <a:blip r:embed="rId8"/>
                <a:stretch>
                  <a:fillRect l="-10526" r="-263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157F7C-D0E7-874D-8B63-781396B85FED}"/>
              </a:ext>
            </a:extLst>
          </p:cNvPr>
          <p:cNvCxnSpPr/>
          <p:nvPr/>
        </p:nvCxnSpPr>
        <p:spPr>
          <a:xfrm flipV="1">
            <a:off x="5081177" y="5671457"/>
            <a:ext cx="1014823" cy="2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A8E22B-EA60-8741-8E76-76394FCABE1E}"/>
              </a:ext>
            </a:extLst>
          </p:cNvPr>
          <p:cNvCxnSpPr>
            <a:cxnSpLocks/>
          </p:cNvCxnSpPr>
          <p:nvPr/>
        </p:nvCxnSpPr>
        <p:spPr>
          <a:xfrm>
            <a:off x="6096000" y="2231864"/>
            <a:ext cx="1251857" cy="131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B874FF-C4D2-5541-8152-96DEC7E7EA4C}"/>
              </a:ext>
            </a:extLst>
          </p:cNvPr>
          <p:cNvSpPr txBox="1"/>
          <p:nvPr/>
        </p:nvSpPr>
        <p:spPr>
          <a:xfrm>
            <a:off x="3064406" y="5753449"/>
            <a:ext cx="20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Term Memory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D8A127-E574-C14B-B6DE-D8647ADBB4C6}"/>
              </a:ext>
            </a:extLst>
          </p:cNvPr>
          <p:cNvCxnSpPr>
            <a:cxnSpLocks/>
          </p:cNvCxnSpPr>
          <p:nvPr/>
        </p:nvCxnSpPr>
        <p:spPr>
          <a:xfrm flipH="1">
            <a:off x="3369901" y="1972013"/>
            <a:ext cx="1256528" cy="12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8664CC9-DCFE-9942-864F-B402D324C331}"/>
              </a:ext>
            </a:extLst>
          </p:cNvPr>
          <p:cNvSpPr txBox="1"/>
          <p:nvPr/>
        </p:nvSpPr>
        <p:spPr>
          <a:xfrm>
            <a:off x="4806895" y="1779895"/>
            <a:ext cx="207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Term Memory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F88F3F-D481-DF43-915D-8E55D5991A64}"/>
              </a:ext>
            </a:extLst>
          </p:cNvPr>
          <p:cNvCxnSpPr/>
          <p:nvPr/>
        </p:nvCxnSpPr>
        <p:spPr>
          <a:xfrm>
            <a:off x="95506" y="10033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32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-252413"/>
            <a:ext cx="10515600" cy="1325563"/>
          </a:xfrm>
        </p:spPr>
        <p:txBody>
          <a:bodyPr/>
          <a:lstStyle/>
          <a:p>
            <a:br>
              <a:rPr lang="en-US" dirty="0"/>
            </a:br>
            <a:r>
              <a:rPr lang="en-US" dirty="0" err="1"/>
              <a:t>NNet</a:t>
            </a:r>
            <a:r>
              <a:rPr lang="en-US" dirty="0"/>
              <a:t> experiments – R: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56BCFF-D5C7-9640-9CBD-A5FB8F75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00388"/>
            <a:ext cx="10515600" cy="4351338"/>
          </a:xfrm>
        </p:spPr>
        <p:txBody>
          <a:bodyPr/>
          <a:lstStyle/>
          <a:p>
            <a:r>
              <a:rPr lang="en-US" dirty="0"/>
              <a:t>NNETAR (part of Forecast package from Hyndman) </a:t>
            </a:r>
          </a:p>
          <a:p>
            <a:r>
              <a:rPr lang="en-US" dirty="0"/>
              <a:t>NNFOR (</a:t>
            </a:r>
            <a:r>
              <a:rPr lang="en-US" dirty="0" err="1"/>
              <a:t>Kourentzes</a:t>
            </a:r>
            <a:r>
              <a:rPr lang="en-US" dirty="0"/>
              <a:t>)</a:t>
            </a:r>
            <a:r>
              <a:rPr lang="en-US" baseline="30000" dirty="0"/>
              <a:t>(a)</a:t>
            </a:r>
          </a:p>
          <a:p>
            <a:r>
              <a:rPr lang="en-US" dirty="0"/>
              <a:t>Both use FFN</a:t>
            </a:r>
          </a:p>
          <a:p>
            <a:pPr lvl="1"/>
            <a:r>
              <a:rPr lang="en-US" dirty="0"/>
              <a:t>But we want RNN!!! </a:t>
            </a:r>
          </a:p>
          <a:p>
            <a:r>
              <a:rPr lang="en-US" dirty="0"/>
              <a:t>Just use Python already!!!!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17DCB0-9062-2549-BC99-642049E12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28" y="1704434"/>
            <a:ext cx="4348718" cy="286640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4A1F8-9CA9-AB4B-83D1-4D3186B00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9DD9B-ABA4-2942-87D1-B10B88B1B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CBADF-D021-B740-9E29-C2DE8DF6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6CC9DF-6234-6B47-AE15-1C648DB2C2F7}"/>
              </a:ext>
            </a:extLst>
          </p:cNvPr>
          <p:cNvCxnSpPr/>
          <p:nvPr/>
        </p:nvCxnSpPr>
        <p:spPr>
          <a:xfrm>
            <a:off x="76200" y="107315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38B56D-A3CA-7944-8651-E61490E4E674}"/>
              </a:ext>
            </a:extLst>
          </p:cNvPr>
          <p:cNvSpPr/>
          <p:nvPr/>
        </p:nvSpPr>
        <p:spPr>
          <a:xfrm>
            <a:off x="602818" y="5784850"/>
            <a:ext cx="108582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(a) </a:t>
            </a:r>
            <a:r>
              <a:rPr lang="en-US" sz="1200" i="1" dirty="0" err="1"/>
              <a:t>Kourentzes</a:t>
            </a:r>
            <a:r>
              <a:rPr lang="en-US" sz="1200" i="1" dirty="0"/>
              <a:t>, N., Barrow, D. K. and Crone, S. F. (2014), ‘Neural network ensemble operators for time series forecasting’, Expert Systems with Applications 41(9), 4235–4244.</a:t>
            </a:r>
            <a:br>
              <a:rPr lang="en-US" dirty="0">
                <a:latin typeface="CMR9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643EF9-16A2-FE4C-9A9F-90C12CCC1D90}"/>
              </a:ext>
            </a:extLst>
          </p:cNvPr>
          <p:cNvCxnSpPr/>
          <p:nvPr/>
        </p:nvCxnSpPr>
        <p:spPr>
          <a:xfrm>
            <a:off x="95506" y="10033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01C1-8817-C547-869D-87D08425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1363102"/>
            <a:ext cx="623767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Tensorflow</a:t>
            </a:r>
            <a:r>
              <a:rPr lang="en-US" sz="2000" dirty="0"/>
              <a:t>: </a:t>
            </a:r>
          </a:p>
          <a:p>
            <a:r>
              <a:rPr lang="en-US" sz="2000" dirty="0"/>
              <a:t>Using </a:t>
            </a:r>
            <a:r>
              <a:rPr lang="en-US" sz="2000" dirty="0" err="1"/>
              <a:t>Keras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Very difficult to train </a:t>
            </a:r>
          </a:p>
          <a:p>
            <a:pPr lvl="1"/>
            <a:r>
              <a:rPr lang="en-US" sz="2000" dirty="0"/>
              <a:t>Forecast uncertainty is not available (has to be simulated) </a:t>
            </a:r>
          </a:p>
          <a:p>
            <a:r>
              <a:rPr lang="en-US" sz="2000" dirty="0"/>
              <a:t>Using </a:t>
            </a:r>
            <a:r>
              <a:rPr lang="en-US" sz="2000" dirty="0" err="1"/>
              <a:t>Tf.contrib.timeseries</a:t>
            </a:r>
            <a:endParaRPr lang="en-US" sz="2000" dirty="0"/>
          </a:p>
          <a:p>
            <a:pPr lvl="1"/>
            <a:r>
              <a:rPr lang="en-US" sz="2000" dirty="0"/>
              <a:t>Easier to use </a:t>
            </a:r>
          </a:p>
          <a:p>
            <a:pPr lvl="1"/>
            <a:r>
              <a:rPr lang="en-US" sz="2000" dirty="0"/>
              <a:t>Forecast uncertainty available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75" y="-500689"/>
            <a:ext cx="10515600" cy="1325563"/>
          </a:xfrm>
        </p:spPr>
        <p:txBody>
          <a:bodyPr/>
          <a:lstStyle/>
          <a:p>
            <a:br>
              <a:rPr lang="en-US" dirty="0"/>
            </a:br>
            <a:r>
              <a:rPr lang="en-US" dirty="0" err="1"/>
              <a:t>NNet</a:t>
            </a:r>
            <a:r>
              <a:rPr lang="en-US" dirty="0"/>
              <a:t> experiments – Python: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5BE8B-7AE7-8844-85DE-BBFDC0D9E3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60" y="-6864"/>
            <a:ext cx="3789375" cy="1776030"/>
          </a:xfrm>
          <a:prstGeom prst="rect">
            <a:avLst/>
          </a:prstGeom>
        </p:spPr>
      </p:pic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40D408D6-A847-5F4B-A2D4-90A1F0F9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437" y="1363102"/>
            <a:ext cx="2800438" cy="81212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C3C6F-04C5-314A-BFAD-39C389FB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036D80-A253-AC41-8116-C091A43F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68A3E3-B035-2745-98E4-612C7C0E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68DB8D8-ACD0-E443-8E2B-CA29216BE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355" y="2394438"/>
            <a:ext cx="5136445" cy="34602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A6816-09D4-DB4A-9137-A1ABED8BC75E}"/>
              </a:ext>
            </a:extLst>
          </p:cNvPr>
          <p:cNvSpPr/>
          <p:nvPr/>
        </p:nvSpPr>
        <p:spPr>
          <a:xfrm>
            <a:off x="6334700" y="2466328"/>
            <a:ext cx="4175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400" i="1" dirty="0"/>
              <a:t>Dude ”Your fancy LSTM is just a random walk”!!!</a:t>
            </a:r>
          </a:p>
        </p:txBody>
      </p:sp>
    </p:spTree>
    <p:extLst>
      <p:ext uri="{BB962C8B-B14F-4D97-AF65-F5344CB8AC3E}">
        <p14:creationId xmlns:p14="http://schemas.microsoft.com/office/powerpoint/2010/main" val="360816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E2821C-40FD-4E47-82E3-26BA189EA992}"/>
              </a:ext>
            </a:extLst>
          </p:cNvPr>
          <p:cNvCxnSpPr/>
          <p:nvPr/>
        </p:nvCxnSpPr>
        <p:spPr>
          <a:xfrm>
            <a:off x="95506" y="11938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01C1-8817-C547-869D-87D08425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92" y="1440543"/>
            <a:ext cx="588804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Poor results using </a:t>
            </a:r>
            <a:r>
              <a:rPr lang="en-US" sz="2400" dirty="0" err="1"/>
              <a:t>Keras</a:t>
            </a:r>
            <a:endParaRPr lang="en-US" sz="2400" dirty="0"/>
          </a:p>
          <a:p>
            <a:r>
              <a:rPr lang="en-US" sz="2400" dirty="0"/>
              <a:t>Using </a:t>
            </a:r>
            <a:r>
              <a:rPr lang="en-US" sz="2400" dirty="0" err="1"/>
              <a:t>Tf.contrib.timeseries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“OK” results </a:t>
            </a:r>
          </a:p>
          <a:p>
            <a:pPr lvl="1"/>
            <a:r>
              <a:rPr lang="en-US" sz="2000" dirty="0"/>
              <a:t>Not better than ES </a:t>
            </a:r>
          </a:p>
          <a:p>
            <a:pPr lvl="1"/>
            <a:endParaRPr lang="en-US" sz="2000" dirty="0"/>
          </a:p>
          <a:p>
            <a:r>
              <a:rPr lang="en-US" sz="2400" dirty="0"/>
              <a:t>Automation is not straight forward (compare to AIC and BIC):</a:t>
            </a:r>
          </a:p>
          <a:p>
            <a:pPr lvl="1"/>
            <a:r>
              <a:rPr lang="en-US" dirty="0"/>
              <a:t>No longer a classical model selection problem</a:t>
            </a:r>
          </a:p>
          <a:p>
            <a:pPr lvl="1"/>
            <a:r>
              <a:rPr lang="en-US" dirty="0"/>
              <a:t>Now an </a:t>
            </a:r>
            <a:r>
              <a:rPr lang="en-US" dirty="0" err="1"/>
              <a:t>AutoML</a:t>
            </a:r>
            <a:r>
              <a:rPr lang="en-US" dirty="0"/>
              <a:t> problem: how does it work for time series data?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114980"/>
            <a:ext cx="10515600" cy="1325563"/>
          </a:xfrm>
        </p:spPr>
        <p:txBody>
          <a:bodyPr/>
          <a:lstStyle/>
          <a:p>
            <a:r>
              <a:rPr lang="en-US" dirty="0" err="1"/>
              <a:t>NNet</a:t>
            </a:r>
            <a:r>
              <a:rPr lang="en-US" dirty="0"/>
              <a:t> experiments 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3B810-F3A5-7B4A-AACD-D54469A4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D49C3-AEAA-004A-9DD8-858C7851C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381F4-3273-EE42-BADF-D06009F6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20B6C-3BCF-3E4E-8A3E-CA95D6E0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58" y="1440543"/>
            <a:ext cx="5473942" cy="28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5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20AE-0B2C-1F40-A28F-D4F29BBB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365125"/>
            <a:ext cx="10515600" cy="1325563"/>
          </a:xfrm>
        </p:spPr>
        <p:txBody>
          <a:bodyPr/>
          <a:lstStyle/>
          <a:p>
            <a:r>
              <a:rPr lang="en-US" dirty="0"/>
              <a:t>Facebook Prophet: A New Hope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78494-2FDA-1D48-9702-C058DEA39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8" y="1690688"/>
            <a:ext cx="3873566" cy="35097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428BC-ED8E-B04F-B889-A0072A26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99BA-F378-1C4D-8212-12C2A469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50A80-2500-574B-BF20-E83173CD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15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5F9536-A86D-9145-8C6C-A9FB41177FD3}"/>
              </a:ext>
            </a:extLst>
          </p:cNvPr>
          <p:cNvCxnSpPr/>
          <p:nvPr/>
        </p:nvCxnSpPr>
        <p:spPr>
          <a:xfrm>
            <a:off x="95506" y="138108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FBC25-65D8-9F46-9582-547F8FA50AEC}"/>
              </a:ext>
            </a:extLst>
          </p:cNvPr>
          <p:cNvSpPr/>
          <p:nvPr/>
        </p:nvSpPr>
        <p:spPr>
          <a:xfrm>
            <a:off x="4971362" y="199219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GAM style model: </a:t>
            </a:r>
          </a:p>
          <a:p>
            <a:r>
              <a:rPr lang="en-US" i="1" dirty="0"/>
              <a:t>                                y(t) = g(t) + s(t) + h(t) + </a:t>
            </a:r>
            <a:r>
              <a:rPr lang="en-US" i="1" dirty="0" err="1"/>
              <a:t>ε</a:t>
            </a:r>
            <a:r>
              <a:rPr lang="en-US" i="1" dirty="0"/>
              <a:t>(t)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g(t): the trend function (linear or logistic)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s(t): Fourier series for seasonal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h(t): holidays which occur on potentially irregular schedules over one or more days.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ε</a:t>
            </a:r>
            <a:r>
              <a:rPr lang="en-US" i="1" dirty="0"/>
              <a:t>(t): normally distributed error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r>
              <a:rPr lang="en-US" dirty="0"/>
              <a:t>Under the hood: MAP approximation, MCMC sampling for 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860966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20AE-0B2C-1F40-A28F-D4F29BBB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45" y="118136"/>
            <a:ext cx="10515600" cy="1325563"/>
          </a:xfrm>
        </p:spPr>
        <p:txBody>
          <a:bodyPr/>
          <a:lstStyle/>
          <a:p>
            <a:r>
              <a:rPr lang="en-US" dirty="0"/>
              <a:t>Facebook Prophet: A New Hope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428BC-ED8E-B04F-B889-A0072A26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99BA-F378-1C4D-8212-12C2A469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50A80-2500-574B-BF20-E83173CD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1354F-FB0A-8F48-9DAC-940CBA30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0" y="1235822"/>
            <a:ext cx="3853136" cy="2722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0F19-867E-8A4B-B483-558D84EBE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0" y="3768080"/>
            <a:ext cx="3853136" cy="230900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A6BA10-DB96-484E-8807-7C35D464671D}"/>
              </a:ext>
            </a:extLst>
          </p:cNvPr>
          <p:cNvSpPr txBox="1">
            <a:spLocks/>
          </p:cNvSpPr>
          <p:nvPr/>
        </p:nvSpPr>
        <p:spPr>
          <a:xfrm>
            <a:off x="5392757" y="1479598"/>
            <a:ext cx="5359706" cy="3442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Prophet performed comparably to or better than Simple ES and Holt-Winters </a:t>
            </a:r>
          </a:p>
          <a:p>
            <a:r>
              <a:rPr lang="en-US" sz="2400" dirty="0"/>
              <a:t>Was “business friendly”</a:t>
            </a:r>
          </a:p>
          <a:p>
            <a:r>
              <a:rPr lang="en-US" sz="2400" dirty="0"/>
              <a:t>Could it be included in a hierarchical framework? </a:t>
            </a:r>
          </a:p>
          <a:p>
            <a:r>
              <a:rPr lang="en-US" sz="2400" dirty="0"/>
              <a:t>Questions remained about ease of deployment to production:</a:t>
            </a:r>
          </a:p>
          <a:p>
            <a:pPr lvl="1"/>
            <a:r>
              <a:rPr lang="en-US" sz="2000" dirty="0"/>
              <a:t>Had to be fiddled with to get good results</a:t>
            </a:r>
          </a:p>
          <a:p>
            <a:pPr lvl="1"/>
            <a:r>
              <a:rPr lang="en-US" sz="2000" dirty="0"/>
              <a:t>At the time, would occasionally produce negative forecasts (Has since been fixed in more recent releases)  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2AC70C-5361-874E-9428-F49A4CB48A2E}"/>
              </a:ext>
            </a:extLst>
          </p:cNvPr>
          <p:cNvCxnSpPr/>
          <p:nvPr/>
        </p:nvCxnSpPr>
        <p:spPr>
          <a:xfrm>
            <a:off x="95506" y="11938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8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0E4292-5321-2848-84B6-A1875B6BFE94}"/>
              </a:ext>
            </a:extLst>
          </p:cNvPr>
          <p:cNvCxnSpPr/>
          <p:nvPr/>
        </p:nvCxnSpPr>
        <p:spPr>
          <a:xfrm>
            <a:off x="95506" y="11938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555728-3101-9F42-A107-526E75269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18" y="1340534"/>
            <a:ext cx="5092674" cy="4081434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ARIMA doesn’t work well</a:t>
            </a:r>
          </a:p>
          <a:p>
            <a:r>
              <a:rPr lang="en-US" dirty="0" err="1"/>
              <a:t>NNets</a:t>
            </a:r>
            <a:r>
              <a:rPr lang="en-US" dirty="0"/>
              <a:t> don’t work well</a:t>
            </a:r>
          </a:p>
          <a:p>
            <a:pPr lvl="1"/>
            <a:r>
              <a:rPr lang="en-US" dirty="0"/>
              <a:t>Academic forecasting community agrees</a:t>
            </a:r>
            <a:r>
              <a:rPr lang="en-US" baseline="30000" dirty="0"/>
              <a:t>(a)</a:t>
            </a:r>
            <a:r>
              <a:rPr lang="en-US" dirty="0"/>
              <a:t> </a:t>
            </a:r>
          </a:p>
          <a:p>
            <a:r>
              <a:rPr lang="en-US" dirty="0"/>
              <a:t>Facebook Prophet: a better solution for our business</a:t>
            </a:r>
          </a:p>
          <a:p>
            <a:pPr lvl="1"/>
            <a:r>
              <a:rPr lang="en-US" i="1" dirty="0"/>
              <a:t>Invest into productionizing FB Prophet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100" i="1" dirty="0">
                <a:solidFill>
                  <a:schemeClr val="accent1">
                    <a:lumMod val="75000"/>
                  </a:schemeClr>
                </a:solidFill>
              </a:rPr>
              <a:t>…but wait!!!</a:t>
            </a:r>
          </a:p>
        </p:txBody>
      </p:sp>
      <p:pic>
        <p:nvPicPr>
          <p:cNvPr id="9" name="Picture 8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632DD6DE-64F8-E940-9792-5414C268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09" y="561072"/>
            <a:ext cx="4661210" cy="4661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D10848-E0D1-1740-8519-D50EA30C9948}"/>
              </a:ext>
            </a:extLst>
          </p:cNvPr>
          <p:cNvSpPr txBox="1"/>
          <p:nvPr/>
        </p:nvSpPr>
        <p:spPr>
          <a:xfrm>
            <a:off x="6795828" y="4498268"/>
            <a:ext cx="466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Now I am become </a:t>
            </a:r>
            <a:r>
              <a:rPr lang="en-US" b="1" i="1" dirty="0" err="1">
                <a:solidFill>
                  <a:schemeClr val="bg1"/>
                </a:solidFill>
              </a:rPr>
              <a:t>Makridakis</a:t>
            </a:r>
            <a:r>
              <a:rPr lang="en-US" b="1" i="1" dirty="0">
                <a:solidFill>
                  <a:schemeClr val="bg1"/>
                </a:solidFill>
              </a:rPr>
              <a:t>,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    Destroyer of Neural Networks!!!!!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1FC21-C05D-D449-ACB3-4B62A3E6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4788C-0D70-564D-A7D7-029E33CB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B5841-2F2C-6347-AA24-AA21703B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76850-2C2C-7C48-8ECE-4CFD263313BA}"/>
              </a:ext>
            </a:extLst>
          </p:cNvPr>
          <p:cNvSpPr/>
          <p:nvPr/>
        </p:nvSpPr>
        <p:spPr>
          <a:xfrm>
            <a:off x="990600" y="5510333"/>
            <a:ext cx="9552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(a) </a:t>
            </a:r>
            <a:r>
              <a:rPr lang="en-US" sz="1200" i="1" dirty="0" err="1"/>
              <a:t>Makridakis</a:t>
            </a:r>
            <a:r>
              <a:rPr lang="en-US" sz="1200" i="1" dirty="0"/>
              <a:t> S, </a:t>
            </a:r>
            <a:r>
              <a:rPr lang="en-US" sz="1200" i="1" dirty="0" err="1"/>
              <a:t>Spiliotis</a:t>
            </a:r>
            <a:r>
              <a:rPr lang="en-US" sz="1200" i="1" dirty="0"/>
              <a:t> E, </a:t>
            </a:r>
            <a:r>
              <a:rPr lang="en-US" sz="1200" i="1" dirty="0" err="1"/>
              <a:t>Assimakopoulos</a:t>
            </a:r>
            <a:r>
              <a:rPr lang="en-US" sz="1200" i="1" dirty="0"/>
              <a:t> V (2018) Statistical and Machine Learning forecasting methods: Concerns and ways forward. </a:t>
            </a:r>
            <a:r>
              <a:rPr lang="en-US" sz="1200" i="1" dirty="0" err="1"/>
              <a:t>PLoS</a:t>
            </a:r>
            <a:r>
              <a:rPr lang="en-US" sz="1200" i="1" dirty="0"/>
              <a:t> ONE 13(3):e0194889. doi:10.1371/journal.pone.0194889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8825A-DA2B-1D45-A6E0-51C2EE82A444}"/>
              </a:ext>
            </a:extLst>
          </p:cNvPr>
          <p:cNvSpPr/>
          <p:nvPr/>
        </p:nvSpPr>
        <p:spPr>
          <a:xfrm>
            <a:off x="373081" y="290035"/>
            <a:ext cx="76256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Preliminary Conclusions</a:t>
            </a:r>
          </a:p>
        </p:txBody>
      </p:sp>
    </p:spTree>
    <p:extLst>
      <p:ext uri="{BB962C8B-B14F-4D97-AF65-F5344CB8AC3E}">
        <p14:creationId xmlns:p14="http://schemas.microsoft.com/office/powerpoint/2010/main" val="104414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28390F-03AF-B74E-8E0E-98BE425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9" y="-174199"/>
            <a:ext cx="10515600" cy="1325563"/>
          </a:xfrm>
        </p:spPr>
        <p:txBody>
          <a:bodyPr/>
          <a:lstStyle/>
          <a:p>
            <a:r>
              <a:rPr lang="en-US" dirty="0"/>
              <a:t>Disconfirming the disconfirmation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D33D9C-8C66-7645-873C-CE751355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15" y="1253331"/>
            <a:ext cx="10515600" cy="4351338"/>
          </a:xfrm>
        </p:spPr>
        <p:txBody>
          <a:bodyPr/>
          <a:lstStyle/>
          <a:p>
            <a:r>
              <a:rPr lang="en-US" dirty="0" err="1"/>
              <a:t>DeepAR</a:t>
            </a:r>
            <a:r>
              <a:rPr lang="en-US" dirty="0"/>
              <a:t> </a:t>
            </a:r>
          </a:p>
          <a:p>
            <a:r>
              <a:rPr lang="en-US" dirty="0"/>
              <a:t>MQ-RNN</a:t>
            </a:r>
          </a:p>
          <a:p>
            <a:r>
              <a:rPr lang="en-US" dirty="0"/>
              <a:t>Uber’s LSTM models</a:t>
            </a:r>
          </a:p>
          <a:p>
            <a:r>
              <a:rPr lang="en-US" dirty="0"/>
              <a:t>Kaggle forecasting competitions 1</a:t>
            </a:r>
            <a:r>
              <a:rPr lang="en-US" baseline="30000" dirty="0"/>
              <a:t>st</a:t>
            </a:r>
            <a:r>
              <a:rPr lang="en-US" dirty="0"/>
              <a:t> place submissions using LSTM (or ensembles that include LSTM)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Must rethink our conclusions about </a:t>
            </a:r>
            <a:r>
              <a:rPr lang="en-US" i="1" dirty="0" err="1"/>
              <a:t>NNets</a:t>
            </a:r>
            <a:r>
              <a:rPr lang="en-US" i="1" dirty="0"/>
              <a:t>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E6119-7743-A543-9198-5FEC8811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629BD-1242-6246-B806-BBFA2856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013E9-9877-2B41-95E6-D7EF6159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7D8CE5-2645-B148-B0F3-565A350726B9}"/>
              </a:ext>
            </a:extLst>
          </p:cNvPr>
          <p:cNvCxnSpPr/>
          <p:nvPr/>
        </p:nvCxnSpPr>
        <p:spPr>
          <a:xfrm>
            <a:off x="184286" y="954102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1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miling for the camera&#13;&#10;&#13;&#10;Description automatically generated">
            <a:extLst>
              <a:ext uri="{FF2B5EF4-FFF2-40B4-BE49-F238E27FC236}">
                <a16:creationId xmlns:a16="http://schemas.microsoft.com/office/drawing/2014/main" id="{CAB47EB8-0545-E040-960A-316C8C044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200" y="1143000"/>
            <a:ext cx="7213600" cy="4254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3DFF9-3708-6949-89E9-D49653902D91}"/>
              </a:ext>
            </a:extLst>
          </p:cNvPr>
          <p:cNvSpPr txBox="1"/>
          <p:nvPr/>
        </p:nvSpPr>
        <p:spPr>
          <a:xfrm>
            <a:off x="2917371" y="1143000"/>
            <a:ext cx="6357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One does not simply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A6A45-06E0-124D-B52F-F664C5EA839C}"/>
              </a:ext>
            </a:extLst>
          </p:cNvPr>
          <p:cNvSpPr txBox="1"/>
          <p:nvPr/>
        </p:nvSpPr>
        <p:spPr>
          <a:xfrm>
            <a:off x="2779213" y="4312066"/>
            <a:ext cx="681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 vanilla LSTM on a univariate time series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6041D-0D67-F44D-917B-402B0BEB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7E526-24EF-1045-8E56-7FE80607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A5C80-C2A8-5F41-A536-811D7CFC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19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10A143-DF9A-F042-8806-E9846097F975}"/>
              </a:ext>
            </a:extLst>
          </p:cNvPr>
          <p:cNvCxnSpPr/>
          <p:nvPr/>
        </p:nvCxnSpPr>
        <p:spPr>
          <a:xfrm>
            <a:off x="95506" y="5207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87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52D1D3-A8FC-B740-949C-651A8043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59396"/>
            <a:ext cx="3035293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Presentation Outline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9786-C71A-6845-B70F-3A4945D8C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07" y="1468358"/>
            <a:ext cx="6603992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How it started</a:t>
            </a:r>
          </a:p>
          <a:p>
            <a:r>
              <a:rPr lang="en-US" sz="2400" dirty="0"/>
              <a:t>ARIMA </a:t>
            </a:r>
          </a:p>
          <a:p>
            <a:r>
              <a:rPr lang="en-US" sz="2400" dirty="0"/>
              <a:t>RNN and LSTM: not so good results</a:t>
            </a:r>
          </a:p>
          <a:p>
            <a:r>
              <a:rPr lang="en-US" sz="2400" dirty="0"/>
              <a:t>Facebook Prophet: Surprisingly good results</a:t>
            </a:r>
          </a:p>
          <a:p>
            <a:r>
              <a:rPr lang="en-US" sz="2400" dirty="0"/>
              <a:t>Disconfirming the disconfirmation: A second look at RNN and LSTM</a:t>
            </a:r>
          </a:p>
          <a:p>
            <a:r>
              <a:rPr lang="en-US" sz="2400" dirty="0"/>
              <a:t>A deeper dive into LSTM. </a:t>
            </a:r>
          </a:p>
          <a:p>
            <a:r>
              <a:rPr lang="en-US" sz="2400" dirty="0"/>
              <a:t>Outcomes</a:t>
            </a:r>
          </a:p>
          <a:p>
            <a:r>
              <a:rPr lang="en-US" sz="2400" dirty="0"/>
              <a:t>Open questions </a:t>
            </a:r>
          </a:p>
          <a:p>
            <a:r>
              <a:rPr lang="en-US" sz="2400" dirty="0"/>
              <a:t>Q &amp; A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87E29-DADF-8E44-9FC0-04A8D918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352BD-7A06-DA4D-A4BF-DC9B8F6F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Skander Hannachi - Neural Networks for Demand Forecasting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FC48-7609-8144-890F-55097B2E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CAA38D-9C1F-C144-819E-8F10C2DA66D3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4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28390F-03AF-B74E-8E0E-98BE425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9037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Vanilla LSTM vs. Encoder-Decoder architectures: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8EDB8-1F3E-BF4C-8BB1-B3A086E8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980A4-960D-E34A-B5C5-90558266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C6316-1EF9-FE42-8394-AA9F87B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1340BA-26ED-C849-87C5-6978769AE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336444"/>
            <a:ext cx="10733314" cy="46580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Vanilla LSTM: </a:t>
            </a:r>
            <a:r>
              <a:rPr lang="en-US" i="1" dirty="0"/>
              <a:t>Same structure as a feed forward network with fancier hidden layers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F1E53F-D420-E444-8C19-236C7FD1E131}"/>
              </a:ext>
            </a:extLst>
          </p:cNvPr>
          <p:cNvGrpSpPr/>
          <p:nvPr/>
        </p:nvGrpSpPr>
        <p:grpSpPr>
          <a:xfrm>
            <a:off x="4048426" y="2583275"/>
            <a:ext cx="1470633" cy="617125"/>
            <a:chOff x="3863367" y="2093418"/>
            <a:chExt cx="5620216" cy="20380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CB1022-8687-6048-BAAF-8AD17EB9F2D8}"/>
                </a:ext>
              </a:extLst>
            </p:cNvPr>
            <p:cNvGrpSpPr/>
            <p:nvPr/>
          </p:nvGrpSpPr>
          <p:grpSpPr>
            <a:xfrm>
              <a:off x="3863367" y="2992393"/>
              <a:ext cx="5620216" cy="17377"/>
              <a:chOff x="291735" y="3872483"/>
              <a:chExt cx="5143350" cy="1641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BF900D7-F097-CD48-9408-F716E3251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735" y="3872483"/>
                <a:ext cx="1796283" cy="16411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7421908-2E56-9A4B-8D84-CBA7FAA364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1028" y="3872484"/>
                <a:ext cx="1684057" cy="16409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2EBCD32A-4130-1540-B2F1-E3C056F3019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8375" y="2093418"/>
              <a:ext cx="2408011" cy="898932"/>
            </a:xfrm>
            <a:prstGeom prst="bentConnector3">
              <a:avLst>
                <a:gd name="adj1" fmla="val -15295"/>
              </a:avLst>
            </a:prstGeom>
            <a:ln w="444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1BDF572-F84C-464B-B094-1CC596244F3D}"/>
                </a:ext>
              </a:extLst>
            </p:cNvPr>
            <p:cNvCxnSpPr>
              <a:cxnSpLocks/>
            </p:cNvCxnSpPr>
            <p:nvPr/>
          </p:nvCxnSpPr>
          <p:spPr>
            <a:xfrm>
              <a:off x="5258375" y="2093418"/>
              <a:ext cx="21553" cy="898932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BD500A3-917C-F34B-BED2-56C60C3B2AF5}"/>
                </a:ext>
              </a:extLst>
            </p:cNvPr>
            <p:cNvSpPr/>
            <p:nvPr/>
          </p:nvSpPr>
          <p:spPr>
            <a:xfrm>
              <a:off x="5826192" y="2398103"/>
              <a:ext cx="1840194" cy="1354813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6"/>
                  </a:solidFill>
                </a:rPr>
                <a:t>LSTM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9849935-596E-3F4D-B3B4-0AF26110E12B}"/>
                </a:ext>
              </a:extLst>
            </p:cNvPr>
            <p:cNvSpPr/>
            <p:nvPr/>
          </p:nvSpPr>
          <p:spPr>
            <a:xfrm>
              <a:off x="5231934" y="3437756"/>
              <a:ext cx="3121985" cy="693722"/>
            </a:xfrm>
            <a:prstGeom prst="roundRect">
              <a:avLst/>
            </a:prstGeom>
            <a:noFill/>
            <a:ln w="476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DA1E9B-5556-4245-ADA2-268412B28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491" y="4131479"/>
              <a:ext cx="312234" cy="0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A70416-6748-5F4A-BF45-C56BBCA455D6}"/>
              </a:ext>
            </a:extLst>
          </p:cNvPr>
          <p:cNvGrpSpPr/>
          <p:nvPr/>
        </p:nvGrpSpPr>
        <p:grpSpPr>
          <a:xfrm>
            <a:off x="4048429" y="3432361"/>
            <a:ext cx="1470633" cy="617125"/>
            <a:chOff x="3863367" y="2093418"/>
            <a:chExt cx="5620216" cy="203806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BE8FBB-3B8C-F94E-A4C8-0D27B09CC04D}"/>
                </a:ext>
              </a:extLst>
            </p:cNvPr>
            <p:cNvGrpSpPr/>
            <p:nvPr/>
          </p:nvGrpSpPr>
          <p:grpSpPr>
            <a:xfrm>
              <a:off x="3863367" y="2992393"/>
              <a:ext cx="5620216" cy="17377"/>
              <a:chOff x="291735" y="3872483"/>
              <a:chExt cx="5143350" cy="16411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62DF05-5DBD-DB4F-A751-07A2A1216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735" y="3872483"/>
                <a:ext cx="1796283" cy="16411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BA72528-F0E8-5D45-BCBB-61347C1E42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1028" y="3872484"/>
                <a:ext cx="1684057" cy="16409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076DFF2-E093-0246-AA2B-A1F1255B82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8375" y="2093418"/>
              <a:ext cx="2408011" cy="898932"/>
            </a:xfrm>
            <a:prstGeom prst="bentConnector3">
              <a:avLst>
                <a:gd name="adj1" fmla="val -15295"/>
              </a:avLst>
            </a:prstGeom>
            <a:ln w="444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56908F6-7DC9-B84D-8FB1-0CD046618D1C}"/>
                </a:ext>
              </a:extLst>
            </p:cNvPr>
            <p:cNvCxnSpPr>
              <a:cxnSpLocks/>
            </p:cNvCxnSpPr>
            <p:nvPr/>
          </p:nvCxnSpPr>
          <p:spPr>
            <a:xfrm>
              <a:off x="5258375" y="2093418"/>
              <a:ext cx="21553" cy="898932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7F4FF7-17D2-CB4F-8B91-D51FD000F3AB}"/>
                </a:ext>
              </a:extLst>
            </p:cNvPr>
            <p:cNvSpPr/>
            <p:nvPr/>
          </p:nvSpPr>
          <p:spPr>
            <a:xfrm>
              <a:off x="5826192" y="2398103"/>
              <a:ext cx="1840194" cy="1354813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6"/>
                  </a:solidFill>
                </a:rPr>
                <a:t>LSTM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DF6500F-5A5F-854F-BC24-59013709EA2C}"/>
                </a:ext>
              </a:extLst>
            </p:cNvPr>
            <p:cNvSpPr/>
            <p:nvPr/>
          </p:nvSpPr>
          <p:spPr>
            <a:xfrm>
              <a:off x="5231934" y="3437756"/>
              <a:ext cx="3121985" cy="693722"/>
            </a:xfrm>
            <a:prstGeom prst="roundRect">
              <a:avLst/>
            </a:prstGeom>
            <a:noFill/>
            <a:ln w="476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7FD4D09-B6D6-1F41-A836-0B33CBE76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491" y="4131479"/>
              <a:ext cx="312234" cy="0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33889D-34E6-F944-9FFE-9127BB1FDE7F}"/>
              </a:ext>
            </a:extLst>
          </p:cNvPr>
          <p:cNvGrpSpPr/>
          <p:nvPr/>
        </p:nvGrpSpPr>
        <p:grpSpPr>
          <a:xfrm>
            <a:off x="4048424" y="4303213"/>
            <a:ext cx="1470633" cy="617125"/>
            <a:chOff x="3863367" y="2093418"/>
            <a:chExt cx="5620216" cy="203806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C22F010-DF48-2A4A-B435-EA01DC9B2705}"/>
                </a:ext>
              </a:extLst>
            </p:cNvPr>
            <p:cNvGrpSpPr/>
            <p:nvPr/>
          </p:nvGrpSpPr>
          <p:grpSpPr>
            <a:xfrm>
              <a:off x="3863367" y="2992393"/>
              <a:ext cx="5620216" cy="17377"/>
              <a:chOff x="291735" y="3872483"/>
              <a:chExt cx="5143350" cy="1641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E03CD83-E7EE-CD46-89B6-DE72D487B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735" y="3872483"/>
                <a:ext cx="1796283" cy="16411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D81F57-2D1F-954A-8A57-83DA259DA8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1028" y="3872484"/>
                <a:ext cx="1684057" cy="16409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C4159E0C-C5B5-DA4A-8F68-9CA7498D3F5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8375" y="2093418"/>
              <a:ext cx="2408011" cy="898932"/>
            </a:xfrm>
            <a:prstGeom prst="bentConnector3">
              <a:avLst>
                <a:gd name="adj1" fmla="val -15295"/>
              </a:avLst>
            </a:prstGeom>
            <a:ln w="444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1834FF-3CDD-8542-8F74-DCCE7BFE6988}"/>
                </a:ext>
              </a:extLst>
            </p:cNvPr>
            <p:cNvCxnSpPr>
              <a:cxnSpLocks/>
            </p:cNvCxnSpPr>
            <p:nvPr/>
          </p:nvCxnSpPr>
          <p:spPr>
            <a:xfrm>
              <a:off x="5258375" y="2093418"/>
              <a:ext cx="21553" cy="898932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4041826-AA87-5C42-8AE8-D5D1CD03B38A}"/>
                </a:ext>
              </a:extLst>
            </p:cNvPr>
            <p:cNvSpPr/>
            <p:nvPr/>
          </p:nvSpPr>
          <p:spPr>
            <a:xfrm>
              <a:off x="5826192" y="2398103"/>
              <a:ext cx="1840194" cy="1354813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6"/>
                  </a:solidFill>
                </a:rPr>
                <a:t>LSTM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CB97C56-3D83-1742-8C85-9A659678229A}"/>
                </a:ext>
              </a:extLst>
            </p:cNvPr>
            <p:cNvSpPr/>
            <p:nvPr/>
          </p:nvSpPr>
          <p:spPr>
            <a:xfrm>
              <a:off x="5231934" y="3437756"/>
              <a:ext cx="3121985" cy="693722"/>
            </a:xfrm>
            <a:prstGeom prst="roundRect">
              <a:avLst/>
            </a:prstGeom>
            <a:noFill/>
            <a:ln w="476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920579A-5BAF-E746-9904-5B076A273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491" y="4131479"/>
              <a:ext cx="312234" cy="0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B35A52-9FEE-7B47-B23B-D16726A551DC}"/>
              </a:ext>
            </a:extLst>
          </p:cNvPr>
          <p:cNvGrpSpPr/>
          <p:nvPr/>
        </p:nvGrpSpPr>
        <p:grpSpPr>
          <a:xfrm>
            <a:off x="4048424" y="5195845"/>
            <a:ext cx="1470633" cy="617125"/>
            <a:chOff x="3863367" y="2093418"/>
            <a:chExt cx="5620216" cy="203806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EED570-4F12-C343-8DB6-3A55B48B0D81}"/>
                </a:ext>
              </a:extLst>
            </p:cNvPr>
            <p:cNvGrpSpPr/>
            <p:nvPr/>
          </p:nvGrpSpPr>
          <p:grpSpPr>
            <a:xfrm>
              <a:off x="3863367" y="2992393"/>
              <a:ext cx="5620216" cy="17377"/>
              <a:chOff x="291735" y="3872483"/>
              <a:chExt cx="5143350" cy="16411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08B8A0E-64A9-834D-B05C-DCF5EDD0C1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735" y="3872483"/>
                <a:ext cx="1796283" cy="16411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D018467-64D5-2847-AE0B-8A28C7E25D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1028" y="3872484"/>
                <a:ext cx="1684057" cy="16409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D1F16B22-DF0B-FA45-8574-8A9F8B8F11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8375" y="2093418"/>
              <a:ext cx="2408011" cy="898932"/>
            </a:xfrm>
            <a:prstGeom prst="bentConnector3">
              <a:avLst>
                <a:gd name="adj1" fmla="val -15295"/>
              </a:avLst>
            </a:prstGeom>
            <a:ln w="444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0037112-FEBE-3744-9F70-2B20435FF09A}"/>
                </a:ext>
              </a:extLst>
            </p:cNvPr>
            <p:cNvCxnSpPr>
              <a:cxnSpLocks/>
            </p:cNvCxnSpPr>
            <p:nvPr/>
          </p:nvCxnSpPr>
          <p:spPr>
            <a:xfrm>
              <a:off x="5258375" y="2093418"/>
              <a:ext cx="21553" cy="898932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EB7B60C2-FCBD-D446-BC00-01D15DD88E44}"/>
                </a:ext>
              </a:extLst>
            </p:cNvPr>
            <p:cNvSpPr/>
            <p:nvPr/>
          </p:nvSpPr>
          <p:spPr>
            <a:xfrm>
              <a:off x="5826192" y="2398103"/>
              <a:ext cx="1840194" cy="1354813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6"/>
                  </a:solidFill>
                </a:rPr>
                <a:t>LSTM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61CE26AB-996D-3E4D-8DB0-643826505951}"/>
                </a:ext>
              </a:extLst>
            </p:cNvPr>
            <p:cNvSpPr/>
            <p:nvPr/>
          </p:nvSpPr>
          <p:spPr>
            <a:xfrm>
              <a:off x="5231934" y="3437756"/>
              <a:ext cx="3121985" cy="693722"/>
            </a:xfrm>
            <a:prstGeom prst="roundRect">
              <a:avLst/>
            </a:prstGeom>
            <a:noFill/>
            <a:ln w="476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A1CB4C-B20C-604C-B2A3-F524B6736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491" y="4131479"/>
              <a:ext cx="312234" cy="0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AE7345-3A40-1A46-B562-11B0F4EA0F39}"/>
              </a:ext>
            </a:extLst>
          </p:cNvPr>
          <p:cNvGrpSpPr/>
          <p:nvPr/>
        </p:nvGrpSpPr>
        <p:grpSpPr>
          <a:xfrm>
            <a:off x="5583312" y="3116674"/>
            <a:ext cx="1470633" cy="617125"/>
            <a:chOff x="3863367" y="2093418"/>
            <a:chExt cx="5620216" cy="20380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62CC919-8662-4F42-B092-003C972AC78C}"/>
                </a:ext>
              </a:extLst>
            </p:cNvPr>
            <p:cNvGrpSpPr/>
            <p:nvPr/>
          </p:nvGrpSpPr>
          <p:grpSpPr>
            <a:xfrm>
              <a:off x="3863367" y="2992393"/>
              <a:ext cx="5620216" cy="17377"/>
              <a:chOff x="291735" y="3872483"/>
              <a:chExt cx="5143350" cy="16411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FEF0B6F-8A35-F948-A74F-6605770CC1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735" y="3872483"/>
                <a:ext cx="1796283" cy="16411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2ADF23D-89A0-9341-BDF1-D5DEE35707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1028" y="3872484"/>
                <a:ext cx="1684057" cy="16409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19404768-C0CD-4448-899F-1E5FABEAA19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8375" y="2093418"/>
              <a:ext cx="2408011" cy="898932"/>
            </a:xfrm>
            <a:prstGeom prst="bentConnector3">
              <a:avLst>
                <a:gd name="adj1" fmla="val -15295"/>
              </a:avLst>
            </a:prstGeom>
            <a:ln w="444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2DD2E6C-E8E2-2345-A57B-189EEF0859C2}"/>
                </a:ext>
              </a:extLst>
            </p:cNvPr>
            <p:cNvCxnSpPr>
              <a:cxnSpLocks/>
            </p:cNvCxnSpPr>
            <p:nvPr/>
          </p:nvCxnSpPr>
          <p:spPr>
            <a:xfrm>
              <a:off x="5258375" y="2093418"/>
              <a:ext cx="21553" cy="898932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E8F07630-98D6-6940-875F-10912C0D11EF}"/>
                </a:ext>
              </a:extLst>
            </p:cNvPr>
            <p:cNvSpPr/>
            <p:nvPr/>
          </p:nvSpPr>
          <p:spPr>
            <a:xfrm>
              <a:off x="5826192" y="2398103"/>
              <a:ext cx="1840194" cy="1354813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6"/>
                  </a:solidFill>
                </a:rPr>
                <a:t>LSTM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6239F6B0-34B3-0E4B-A0FB-3D9EEF8CE0FA}"/>
                </a:ext>
              </a:extLst>
            </p:cNvPr>
            <p:cNvSpPr/>
            <p:nvPr/>
          </p:nvSpPr>
          <p:spPr>
            <a:xfrm>
              <a:off x="5231934" y="3437756"/>
              <a:ext cx="3121985" cy="693722"/>
            </a:xfrm>
            <a:prstGeom prst="roundRect">
              <a:avLst/>
            </a:prstGeom>
            <a:noFill/>
            <a:ln w="476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7139B7-6593-6142-9563-4603144B5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491" y="4131479"/>
              <a:ext cx="312234" cy="0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83CDBC-6CC1-644D-BD5C-C73A1AD38EB9}"/>
              </a:ext>
            </a:extLst>
          </p:cNvPr>
          <p:cNvGrpSpPr/>
          <p:nvPr/>
        </p:nvGrpSpPr>
        <p:grpSpPr>
          <a:xfrm>
            <a:off x="5583315" y="3965760"/>
            <a:ext cx="1470633" cy="617125"/>
            <a:chOff x="3863367" y="2093418"/>
            <a:chExt cx="5620216" cy="203806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699E556-5970-7149-A3AF-0991E0D3CCCC}"/>
                </a:ext>
              </a:extLst>
            </p:cNvPr>
            <p:cNvGrpSpPr/>
            <p:nvPr/>
          </p:nvGrpSpPr>
          <p:grpSpPr>
            <a:xfrm>
              <a:off x="3863367" y="2992393"/>
              <a:ext cx="5620216" cy="17377"/>
              <a:chOff x="291735" y="3872483"/>
              <a:chExt cx="5143350" cy="16411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97E4A63B-CE0A-FD41-A571-BBA9CA2DC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735" y="3872483"/>
                <a:ext cx="1796283" cy="16411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AF72D9A-813A-3442-866A-7DD4E0778A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1028" y="3872484"/>
                <a:ext cx="1684057" cy="16409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49B03AE-EE73-E943-B7A2-19C335E4600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8375" y="2093418"/>
              <a:ext cx="2408011" cy="898932"/>
            </a:xfrm>
            <a:prstGeom prst="bentConnector3">
              <a:avLst>
                <a:gd name="adj1" fmla="val -15295"/>
              </a:avLst>
            </a:prstGeom>
            <a:ln w="444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7655C5C-72CF-714B-AB72-A07B46ECDF11}"/>
                </a:ext>
              </a:extLst>
            </p:cNvPr>
            <p:cNvCxnSpPr>
              <a:cxnSpLocks/>
            </p:cNvCxnSpPr>
            <p:nvPr/>
          </p:nvCxnSpPr>
          <p:spPr>
            <a:xfrm>
              <a:off x="5258375" y="2093418"/>
              <a:ext cx="21553" cy="898932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DFF85713-C1F1-044E-84B8-B0192AD5E0F6}"/>
                </a:ext>
              </a:extLst>
            </p:cNvPr>
            <p:cNvSpPr/>
            <p:nvPr/>
          </p:nvSpPr>
          <p:spPr>
            <a:xfrm>
              <a:off x="5826192" y="2398103"/>
              <a:ext cx="1840194" cy="1354813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6"/>
                  </a:solidFill>
                </a:rPr>
                <a:t>LSTM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081671E-3DBE-2744-A386-EF65A29BC314}"/>
                </a:ext>
              </a:extLst>
            </p:cNvPr>
            <p:cNvSpPr/>
            <p:nvPr/>
          </p:nvSpPr>
          <p:spPr>
            <a:xfrm>
              <a:off x="5231934" y="3437756"/>
              <a:ext cx="3121985" cy="693722"/>
            </a:xfrm>
            <a:prstGeom prst="roundRect">
              <a:avLst/>
            </a:prstGeom>
            <a:noFill/>
            <a:ln w="476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EC80D38-C05E-7E42-992A-9727FCFB3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491" y="4131479"/>
              <a:ext cx="312234" cy="0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33A6A77-1C91-2E42-B5C7-FFB40F3B09E6}"/>
              </a:ext>
            </a:extLst>
          </p:cNvPr>
          <p:cNvGrpSpPr/>
          <p:nvPr/>
        </p:nvGrpSpPr>
        <p:grpSpPr>
          <a:xfrm>
            <a:off x="5583310" y="4836612"/>
            <a:ext cx="1470633" cy="617125"/>
            <a:chOff x="3863367" y="2093418"/>
            <a:chExt cx="5620216" cy="203806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3B973C2-6C52-1446-B749-63A2302D4364}"/>
                </a:ext>
              </a:extLst>
            </p:cNvPr>
            <p:cNvGrpSpPr/>
            <p:nvPr/>
          </p:nvGrpSpPr>
          <p:grpSpPr>
            <a:xfrm>
              <a:off x="3863367" y="2992393"/>
              <a:ext cx="5620216" cy="17377"/>
              <a:chOff x="291735" y="3872483"/>
              <a:chExt cx="5143350" cy="16411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FED02E48-3073-C449-8C2A-B2BD6876B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735" y="3872483"/>
                <a:ext cx="1796283" cy="16411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58D7091B-A66A-2140-9218-6231781E0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1028" y="3872484"/>
                <a:ext cx="1684057" cy="16409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0BC1EFEA-9DBE-1B45-A41F-573EEE2D4D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8375" y="2093418"/>
              <a:ext cx="2408011" cy="898932"/>
            </a:xfrm>
            <a:prstGeom prst="bentConnector3">
              <a:avLst>
                <a:gd name="adj1" fmla="val -15295"/>
              </a:avLst>
            </a:prstGeom>
            <a:ln w="444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3E6D8D4-9580-344A-87DC-19EEF0C51810}"/>
                </a:ext>
              </a:extLst>
            </p:cNvPr>
            <p:cNvCxnSpPr>
              <a:cxnSpLocks/>
            </p:cNvCxnSpPr>
            <p:nvPr/>
          </p:nvCxnSpPr>
          <p:spPr>
            <a:xfrm>
              <a:off x="5258375" y="2093418"/>
              <a:ext cx="21553" cy="898932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8EE0906-0B90-954C-B2EF-271EC06FFACD}"/>
                </a:ext>
              </a:extLst>
            </p:cNvPr>
            <p:cNvSpPr/>
            <p:nvPr/>
          </p:nvSpPr>
          <p:spPr>
            <a:xfrm>
              <a:off x="5826192" y="2398103"/>
              <a:ext cx="1840194" cy="1354813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accent6"/>
                  </a:solidFill>
                </a:rPr>
                <a:t>LSTM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939BEFDD-11E2-2340-A0EB-D869288A78CF}"/>
                </a:ext>
              </a:extLst>
            </p:cNvPr>
            <p:cNvSpPr/>
            <p:nvPr/>
          </p:nvSpPr>
          <p:spPr>
            <a:xfrm>
              <a:off x="5231934" y="3437756"/>
              <a:ext cx="3121985" cy="693722"/>
            </a:xfrm>
            <a:prstGeom prst="roundRect">
              <a:avLst/>
            </a:prstGeom>
            <a:noFill/>
            <a:ln w="4762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DB90C15-9878-A14D-B7CD-3FCE8C1FAC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3491" y="4131479"/>
              <a:ext cx="312234" cy="0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4427E6B-ED20-D64C-8F2C-748A642EE3CC}"/>
              </a:ext>
            </a:extLst>
          </p:cNvPr>
          <p:cNvCxnSpPr>
            <a:cxnSpLocks/>
          </p:cNvCxnSpPr>
          <p:nvPr/>
        </p:nvCxnSpPr>
        <p:spPr>
          <a:xfrm>
            <a:off x="7270441" y="3398460"/>
            <a:ext cx="1257129" cy="4685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AB0D897-1C40-904E-B3BF-363DAFC83673}"/>
              </a:ext>
            </a:extLst>
          </p:cNvPr>
          <p:cNvCxnSpPr>
            <a:cxnSpLocks/>
          </p:cNvCxnSpPr>
          <p:nvPr/>
        </p:nvCxnSpPr>
        <p:spPr>
          <a:xfrm>
            <a:off x="9209316" y="4160302"/>
            <a:ext cx="1023422" cy="0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2B3941D-5327-1B42-8282-EBF9F9324068}"/>
              </a:ext>
            </a:extLst>
          </p:cNvPr>
          <p:cNvGrpSpPr/>
          <p:nvPr/>
        </p:nvGrpSpPr>
        <p:grpSpPr>
          <a:xfrm>
            <a:off x="8431611" y="3729738"/>
            <a:ext cx="762684" cy="823067"/>
            <a:chOff x="9685267" y="3393060"/>
            <a:chExt cx="1227594" cy="132556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CF494AB-41D8-3B47-9D75-130787565D21}"/>
                </a:ext>
              </a:extLst>
            </p:cNvPr>
            <p:cNvSpPr/>
            <p:nvPr/>
          </p:nvSpPr>
          <p:spPr>
            <a:xfrm>
              <a:off x="9685267" y="3393060"/>
              <a:ext cx="1227594" cy="1325563"/>
            </a:xfrm>
            <a:prstGeom prst="ellipse">
              <a:avLst/>
            </a:prstGeom>
            <a:ln w="412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78" name="Picture 77" descr="A picture containing object, antenna, indoor&#13;&#10;&#13;&#10;Description automatically generated">
              <a:extLst>
                <a:ext uri="{FF2B5EF4-FFF2-40B4-BE49-F238E27FC236}">
                  <a16:creationId xmlns:a16="http://schemas.microsoft.com/office/drawing/2014/main" id="{DB334EBB-8D4E-1A46-B6B0-8F8E294B1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55945" y="3712905"/>
              <a:ext cx="934373" cy="723117"/>
            </a:xfrm>
            <a:prstGeom prst="rect">
              <a:avLst/>
            </a:prstGeom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B0CCF9-4C21-4A4A-84EF-C9F79C6480F1}"/>
              </a:ext>
            </a:extLst>
          </p:cNvPr>
          <p:cNvCxnSpPr>
            <a:cxnSpLocks/>
          </p:cNvCxnSpPr>
          <p:nvPr/>
        </p:nvCxnSpPr>
        <p:spPr>
          <a:xfrm>
            <a:off x="7139494" y="4160302"/>
            <a:ext cx="1348344" cy="0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31167DC-F25D-7847-A8D1-60E09338E389}"/>
              </a:ext>
            </a:extLst>
          </p:cNvPr>
          <p:cNvCxnSpPr>
            <a:cxnSpLocks/>
          </p:cNvCxnSpPr>
          <p:nvPr/>
        </p:nvCxnSpPr>
        <p:spPr>
          <a:xfrm flipV="1">
            <a:off x="7250114" y="4452747"/>
            <a:ext cx="1277456" cy="485720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58814C-F9D0-1944-93F7-8AE3F265F1EF}"/>
              </a:ext>
            </a:extLst>
          </p:cNvPr>
          <p:cNvGrpSpPr/>
          <p:nvPr/>
        </p:nvGrpSpPr>
        <p:grpSpPr>
          <a:xfrm>
            <a:off x="2270535" y="2515613"/>
            <a:ext cx="1809979" cy="669789"/>
            <a:chOff x="1513490" y="3246539"/>
            <a:chExt cx="3174124" cy="125188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D00BC6F-BDF8-2B42-9861-238F38BC4851}"/>
                </a:ext>
              </a:extLst>
            </p:cNvPr>
            <p:cNvSpPr/>
            <p:nvPr/>
          </p:nvSpPr>
          <p:spPr>
            <a:xfrm>
              <a:off x="2627594" y="3246539"/>
              <a:ext cx="1123435" cy="1251889"/>
            </a:xfrm>
            <a:prstGeom prst="ellipse">
              <a:avLst/>
            </a:prstGeom>
            <a:ln w="412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AFF4F8-1F0E-A640-B0C7-1273FBFB6EAE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>
              <a:off x="1513490" y="3872484"/>
              <a:ext cx="1114104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6DB33CD-9CF3-8047-9C6C-B6AC969D5503}"/>
                </a:ext>
              </a:extLst>
            </p:cNvPr>
            <p:cNvCxnSpPr>
              <a:cxnSpLocks/>
            </p:cNvCxnSpPr>
            <p:nvPr/>
          </p:nvCxnSpPr>
          <p:spPr>
            <a:xfrm>
              <a:off x="3751028" y="3888893"/>
              <a:ext cx="936586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 descr="A picture containing object, antenna, indoor&#13;&#10;&#13;&#10;Description automatically generated">
              <a:extLst>
                <a:ext uri="{FF2B5EF4-FFF2-40B4-BE49-F238E27FC236}">
                  <a16:creationId xmlns:a16="http://schemas.microsoft.com/office/drawing/2014/main" id="{F0AC2632-E356-404A-88A2-FD7DD4CD9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3790" y="3548609"/>
              <a:ext cx="855093" cy="682927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BB971D-4591-C145-AC71-86EAECEE04F7}"/>
              </a:ext>
            </a:extLst>
          </p:cNvPr>
          <p:cNvGrpSpPr/>
          <p:nvPr/>
        </p:nvGrpSpPr>
        <p:grpSpPr>
          <a:xfrm>
            <a:off x="2281419" y="3353817"/>
            <a:ext cx="1809979" cy="669789"/>
            <a:chOff x="1513490" y="3246539"/>
            <a:chExt cx="3174124" cy="125188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99ABCFC-A302-784D-AEB2-28F75E5255C7}"/>
                </a:ext>
              </a:extLst>
            </p:cNvPr>
            <p:cNvSpPr/>
            <p:nvPr/>
          </p:nvSpPr>
          <p:spPr>
            <a:xfrm>
              <a:off x="2627594" y="3246539"/>
              <a:ext cx="1123435" cy="1251889"/>
            </a:xfrm>
            <a:prstGeom prst="ellipse">
              <a:avLst/>
            </a:prstGeom>
            <a:ln w="412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DB613EA-CCA9-B442-920B-83EE66A2E71D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1513490" y="3872484"/>
              <a:ext cx="1114104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2B451CA-FEC5-AD4F-B84A-83FB0AF54C37}"/>
                </a:ext>
              </a:extLst>
            </p:cNvPr>
            <p:cNvCxnSpPr>
              <a:cxnSpLocks/>
            </p:cNvCxnSpPr>
            <p:nvPr/>
          </p:nvCxnSpPr>
          <p:spPr>
            <a:xfrm>
              <a:off x="3751028" y="3888893"/>
              <a:ext cx="936586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0" name="Picture 99" descr="A picture containing object, antenna, indoor&#13;&#10;&#13;&#10;Description automatically generated">
              <a:extLst>
                <a:ext uri="{FF2B5EF4-FFF2-40B4-BE49-F238E27FC236}">
                  <a16:creationId xmlns:a16="http://schemas.microsoft.com/office/drawing/2014/main" id="{06C2EB89-82A6-8E43-AABC-95486F1DC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3790" y="3548609"/>
              <a:ext cx="855093" cy="682927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394C058-FC7F-1142-97AA-51AD11079456}"/>
              </a:ext>
            </a:extLst>
          </p:cNvPr>
          <p:cNvGrpSpPr/>
          <p:nvPr/>
        </p:nvGrpSpPr>
        <p:grpSpPr>
          <a:xfrm>
            <a:off x="2281423" y="4224673"/>
            <a:ext cx="1809979" cy="669789"/>
            <a:chOff x="1513490" y="3246539"/>
            <a:chExt cx="3174124" cy="125188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D8A350-9FC9-6C42-BFF4-733FCB1ABF41}"/>
                </a:ext>
              </a:extLst>
            </p:cNvPr>
            <p:cNvSpPr/>
            <p:nvPr/>
          </p:nvSpPr>
          <p:spPr>
            <a:xfrm>
              <a:off x="2627594" y="3246539"/>
              <a:ext cx="1123435" cy="1251889"/>
            </a:xfrm>
            <a:prstGeom prst="ellipse">
              <a:avLst/>
            </a:prstGeom>
            <a:ln w="412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A758FE1-7C79-C743-A9D4-5AC662C30B27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>
              <a:off x="1513490" y="3872484"/>
              <a:ext cx="1114104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EA1AA78-DF4D-A045-A010-166CC1207E8A}"/>
                </a:ext>
              </a:extLst>
            </p:cNvPr>
            <p:cNvCxnSpPr>
              <a:cxnSpLocks/>
            </p:cNvCxnSpPr>
            <p:nvPr/>
          </p:nvCxnSpPr>
          <p:spPr>
            <a:xfrm>
              <a:off x="3751028" y="3888893"/>
              <a:ext cx="936586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 descr="A picture containing object, antenna, indoor&#13;&#10;&#13;&#10;Description automatically generated">
              <a:extLst>
                <a:ext uri="{FF2B5EF4-FFF2-40B4-BE49-F238E27FC236}">
                  <a16:creationId xmlns:a16="http://schemas.microsoft.com/office/drawing/2014/main" id="{869BC03E-AC51-2346-8159-31B687D1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3790" y="3548609"/>
              <a:ext cx="855093" cy="682927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2CE4A3-80C0-BB4B-94B0-9FD2797E4CB7}"/>
              </a:ext>
            </a:extLst>
          </p:cNvPr>
          <p:cNvGrpSpPr/>
          <p:nvPr/>
        </p:nvGrpSpPr>
        <p:grpSpPr>
          <a:xfrm>
            <a:off x="2270533" y="5128183"/>
            <a:ext cx="1809979" cy="669789"/>
            <a:chOff x="1513490" y="3246539"/>
            <a:chExt cx="3174124" cy="125188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9D09CF7-BD70-A544-8003-4CF1819E1807}"/>
                </a:ext>
              </a:extLst>
            </p:cNvPr>
            <p:cNvSpPr/>
            <p:nvPr/>
          </p:nvSpPr>
          <p:spPr>
            <a:xfrm>
              <a:off x="2627594" y="3246539"/>
              <a:ext cx="1123435" cy="1251889"/>
            </a:xfrm>
            <a:prstGeom prst="ellipse">
              <a:avLst/>
            </a:prstGeom>
            <a:ln w="412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0852E20-DB51-1E47-B0AC-DF9E623DA9B8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>
              <a:off x="1513490" y="3872484"/>
              <a:ext cx="1114104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3347298-D77A-C344-A612-B526223625BC}"/>
                </a:ext>
              </a:extLst>
            </p:cNvPr>
            <p:cNvCxnSpPr>
              <a:cxnSpLocks/>
            </p:cNvCxnSpPr>
            <p:nvPr/>
          </p:nvCxnSpPr>
          <p:spPr>
            <a:xfrm>
              <a:off x="3751028" y="3888893"/>
              <a:ext cx="936586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 descr="A picture containing object, antenna, indoor&#13;&#10;&#13;&#10;Description automatically generated">
              <a:extLst>
                <a:ext uri="{FF2B5EF4-FFF2-40B4-BE49-F238E27FC236}">
                  <a16:creationId xmlns:a16="http://schemas.microsoft.com/office/drawing/2014/main" id="{0CFDB619-0AAD-E342-9621-1C8125D9F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3790" y="3548609"/>
              <a:ext cx="855093" cy="682927"/>
            </a:xfrm>
            <a:prstGeom prst="rect">
              <a:avLst/>
            </a:prstGeom>
          </p:spPr>
        </p:pic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50F7E8D-E943-B54E-A88F-B5B50EBBAD12}"/>
              </a:ext>
            </a:extLst>
          </p:cNvPr>
          <p:cNvCxnSpPr/>
          <p:nvPr/>
        </p:nvCxnSpPr>
        <p:spPr>
          <a:xfrm>
            <a:off x="93201" y="10541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897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28390F-03AF-B74E-8E0E-98BE425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9037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Vanilla LSTM vs. Encoder-Decoder architectures: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8EDB8-1F3E-BF4C-8BB1-B3A086E8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980A4-960D-E34A-B5C5-90558266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C6316-1EF9-FE42-8394-AA9F87B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1340BA-26ED-C849-87C5-6978769AE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21118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seq2seq models:</a:t>
            </a:r>
            <a:endParaRPr lang="en-US" i="1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008FBAC-D69E-424C-AFF4-793EFA18EE8E}"/>
              </a:ext>
            </a:extLst>
          </p:cNvPr>
          <p:cNvGrpSpPr/>
          <p:nvPr/>
        </p:nvGrpSpPr>
        <p:grpSpPr>
          <a:xfrm>
            <a:off x="1213502" y="2284409"/>
            <a:ext cx="3155645" cy="2897191"/>
            <a:chOff x="1213502" y="2284409"/>
            <a:chExt cx="3538365" cy="3527652"/>
          </a:xfrm>
        </p:grpSpPr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42EFD24B-5EDC-8C48-A527-071CA73A9868}"/>
                </a:ext>
              </a:extLst>
            </p:cNvPr>
            <p:cNvSpPr/>
            <p:nvPr/>
          </p:nvSpPr>
          <p:spPr>
            <a:xfrm>
              <a:off x="1213502" y="3996531"/>
              <a:ext cx="3538365" cy="58782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34E4F193-D9DD-7244-ABF3-A522B6DBDB33}"/>
                </a:ext>
              </a:extLst>
            </p:cNvPr>
            <p:cNvSpPr/>
            <p:nvPr/>
          </p:nvSpPr>
          <p:spPr>
            <a:xfrm>
              <a:off x="1749750" y="3170122"/>
              <a:ext cx="2465868" cy="58782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F370A073-FADE-104B-9485-3CE100D14FED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 flipV="1">
              <a:off x="2982685" y="3757953"/>
              <a:ext cx="0" cy="238578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DCE8E20-5D2B-094B-A361-46F68ACE2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220" y="2852057"/>
              <a:ext cx="0" cy="318066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3F171CB5-BFE9-7140-9985-B6DADD5CD1D6}"/>
                </a:ext>
              </a:extLst>
            </p:cNvPr>
            <p:cNvSpPr/>
            <p:nvPr/>
          </p:nvSpPr>
          <p:spPr>
            <a:xfrm>
              <a:off x="2029625" y="2284409"/>
              <a:ext cx="1875190" cy="58782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Embedding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1A59DBB-8197-154B-9E2D-EC9F0D7C3151}"/>
                </a:ext>
              </a:extLst>
            </p:cNvPr>
            <p:cNvGrpSpPr/>
            <p:nvPr/>
          </p:nvGrpSpPr>
          <p:grpSpPr>
            <a:xfrm rot="16200000">
              <a:off x="3407691" y="4927150"/>
              <a:ext cx="1244673" cy="509134"/>
              <a:chOff x="1513490" y="3246539"/>
              <a:chExt cx="3174124" cy="1251889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53E6383-596D-3742-850E-E21DC495ACEE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5AD2CA9C-9614-1741-BDC0-B1E54922AAD1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A2EEC70C-0EA6-8844-8B03-8FBD63A7B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Picture 119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12CB8F79-FB29-7042-8743-6FA06AC0D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B3331EA-90A1-A240-8AB4-2229BD32086F}"/>
                </a:ext>
              </a:extLst>
            </p:cNvPr>
            <p:cNvGrpSpPr/>
            <p:nvPr/>
          </p:nvGrpSpPr>
          <p:grpSpPr>
            <a:xfrm rot="16200000">
              <a:off x="2599451" y="4927150"/>
              <a:ext cx="1244673" cy="509134"/>
              <a:chOff x="1513490" y="3246539"/>
              <a:chExt cx="3174124" cy="1251889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E359E80-DFA0-B148-B01C-8AB5B497E562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BB5183CD-350B-E145-9ADF-67E4E888B3B7}"/>
                  </a:ext>
                </a:extLst>
              </p:cNvPr>
              <p:cNvCxnSpPr>
                <a:cxnSpLocks/>
                <a:endCxn id="122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6BABB51B-81BF-704D-8EEE-A21D09D04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5" name="Picture 124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717FFAA4-1440-9946-9A24-9F3555D0C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5BFE8F2-BE99-DF4D-BA14-5C7BE240D362}"/>
                </a:ext>
              </a:extLst>
            </p:cNvPr>
            <p:cNvGrpSpPr/>
            <p:nvPr/>
          </p:nvGrpSpPr>
          <p:grpSpPr>
            <a:xfrm rot="16200000">
              <a:off x="1742822" y="4935158"/>
              <a:ext cx="1244673" cy="509134"/>
              <a:chOff x="1513490" y="3246539"/>
              <a:chExt cx="3174124" cy="1251889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C635637-4CCF-E94A-8830-4B53B22ED5C6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26FEB75C-1416-EE4E-8BE4-1568CDC66618}"/>
                  </a:ext>
                </a:extLst>
              </p:cNvPr>
              <p:cNvCxnSpPr>
                <a:cxnSpLocks/>
                <a:endCxn id="127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931C68E8-2F88-4443-8144-290F4A783A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Picture 129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568DD0D7-F080-4443-B7AA-A07C53980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C3A88EF-1854-EF4B-8540-5145B322EAA0}"/>
                </a:ext>
              </a:extLst>
            </p:cNvPr>
            <p:cNvGrpSpPr/>
            <p:nvPr/>
          </p:nvGrpSpPr>
          <p:grpSpPr>
            <a:xfrm rot="16200000">
              <a:off x="872846" y="4935158"/>
              <a:ext cx="1244673" cy="509134"/>
              <a:chOff x="1513490" y="3246539"/>
              <a:chExt cx="3174124" cy="1251889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45DEAF2-F819-8E4E-9F70-00104AA2B097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7360531F-CA8A-354B-98A8-CB325A1FEED4}"/>
                  </a:ext>
                </a:extLst>
              </p:cNvPr>
              <p:cNvCxnSpPr>
                <a:cxnSpLocks/>
                <a:endCxn id="132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FC84A61B-D86B-834C-ABE9-7716C4BB6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5" name="Picture 134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A89B6F6B-5D8F-AC49-BCA1-EFC1C926E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24F6DF0-4D27-2841-AC14-993ABC782817}"/>
              </a:ext>
            </a:extLst>
          </p:cNvPr>
          <p:cNvGrpSpPr/>
          <p:nvPr/>
        </p:nvGrpSpPr>
        <p:grpSpPr>
          <a:xfrm>
            <a:off x="6757701" y="1831847"/>
            <a:ext cx="3503420" cy="2934077"/>
            <a:chOff x="6663837" y="1239236"/>
            <a:chExt cx="3891953" cy="3562838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F76329D2-A815-CE4B-88BD-C50DD8339E2D}"/>
                </a:ext>
              </a:extLst>
            </p:cNvPr>
            <p:cNvSpPr/>
            <p:nvPr/>
          </p:nvSpPr>
          <p:spPr>
            <a:xfrm>
              <a:off x="6663837" y="4214245"/>
              <a:ext cx="1875190" cy="58782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Embedding</a:t>
              </a: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47BE7E80-AD85-494B-9825-B4EB6D73A1AD}"/>
                </a:ext>
              </a:extLst>
            </p:cNvPr>
            <p:cNvSpPr/>
            <p:nvPr/>
          </p:nvSpPr>
          <p:spPr>
            <a:xfrm>
              <a:off x="6866394" y="2481943"/>
              <a:ext cx="3538365" cy="58782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9BF4E038-8C37-8246-8BB2-D20640282262}"/>
                </a:ext>
              </a:extLst>
            </p:cNvPr>
            <p:cNvSpPr/>
            <p:nvPr/>
          </p:nvSpPr>
          <p:spPr>
            <a:xfrm>
              <a:off x="7111119" y="3387836"/>
              <a:ext cx="3001706" cy="58782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B2A427A-F31E-1541-9811-B390BBC0D3AE}"/>
                </a:ext>
              </a:extLst>
            </p:cNvPr>
            <p:cNvGrpSpPr/>
            <p:nvPr/>
          </p:nvGrpSpPr>
          <p:grpSpPr>
            <a:xfrm rot="16200000">
              <a:off x="9155344" y="1607006"/>
              <a:ext cx="1244673" cy="509134"/>
              <a:chOff x="1513490" y="3246539"/>
              <a:chExt cx="3174124" cy="1251889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95112D4-0B9E-BC42-886F-78F3590FBA91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2E603A41-4344-F147-984A-71AC59114919}"/>
                  </a:ext>
                </a:extLst>
              </p:cNvPr>
              <p:cNvCxnSpPr>
                <a:cxnSpLocks/>
                <a:endCxn id="141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571EC5BE-BC6B-074B-AC4A-3FC1D48F3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4" name="Picture 143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570F3C4D-864F-1D4C-97FF-B38B1F4FB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06D6842-C06F-8A48-80DA-8A6B69FAE19A}"/>
                </a:ext>
              </a:extLst>
            </p:cNvPr>
            <p:cNvGrpSpPr/>
            <p:nvPr/>
          </p:nvGrpSpPr>
          <p:grpSpPr>
            <a:xfrm rot="16200000">
              <a:off x="8347104" y="1607006"/>
              <a:ext cx="1244673" cy="509134"/>
              <a:chOff x="1513490" y="3246539"/>
              <a:chExt cx="3174124" cy="1251889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0795817-57BD-9F4B-9CBF-BDF38F9B35B5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2B8C0D3F-0E3A-B84E-81E0-51CE4D17D0AC}"/>
                  </a:ext>
                </a:extLst>
              </p:cNvPr>
              <p:cNvCxnSpPr>
                <a:cxnSpLocks/>
                <a:endCxn id="146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685B1017-A0F4-E941-82FD-EC799F8CE3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9" name="Picture 148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24392F61-4BAE-DE47-BDC9-3863918DF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828B15A-197B-584B-ADDC-7B51AB363E83}"/>
                </a:ext>
              </a:extLst>
            </p:cNvPr>
            <p:cNvGrpSpPr/>
            <p:nvPr/>
          </p:nvGrpSpPr>
          <p:grpSpPr>
            <a:xfrm rot="16200000">
              <a:off x="7490475" y="1615014"/>
              <a:ext cx="1244673" cy="509134"/>
              <a:chOff x="1513490" y="3246539"/>
              <a:chExt cx="3174124" cy="1251889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26BB9CB8-F3E4-3B46-AAD7-8246769E2A94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73BFBA53-5CF7-6049-9F66-A01BC3413E37}"/>
                  </a:ext>
                </a:extLst>
              </p:cNvPr>
              <p:cNvCxnSpPr>
                <a:cxnSpLocks/>
                <a:endCxn id="151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6940C8B2-7A17-7447-B18D-10067A6BE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4" name="Picture 153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6D3F8326-8212-694C-807B-634F30C3A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8D53A25-6174-9B40-9101-CECC6F30FF2D}"/>
                </a:ext>
              </a:extLst>
            </p:cNvPr>
            <p:cNvGrpSpPr/>
            <p:nvPr/>
          </p:nvGrpSpPr>
          <p:grpSpPr>
            <a:xfrm rot="16200000">
              <a:off x="6620499" y="1615014"/>
              <a:ext cx="1244673" cy="509134"/>
              <a:chOff x="1513490" y="3246539"/>
              <a:chExt cx="3174124" cy="1251889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49B016B-5E89-0A44-AE84-638238CF8620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198F4F87-1330-B445-8331-1AB0BA590FB1}"/>
                  </a:ext>
                </a:extLst>
              </p:cNvPr>
              <p:cNvCxnSpPr>
                <a:cxnSpLocks/>
                <a:endCxn id="156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1D2D464E-FCA7-3641-8011-A71954013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9" name="Picture 158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4D3B49F3-6438-FC47-91E7-7172D190B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C24AA1C-F03E-984E-B37D-D429A5649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074" y="3975665"/>
              <a:ext cx="0" cy="238578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33B530A-5E5E-F941-8918-37D19D047C38}"/>
                </a:ext>
              </a:extLst>
            </p:cNvPr>
            <p:cNvCxnSpPr>
              <a:cxnSpLocks/>
              <a:stCxn id="138" idx="0"/>
            </p:cNvCxnSpPr>
            <p:nvPr/>
          </p:nvCxnSpPr>
          <p:spPr>
            <a:xfrm flipH="1" flipV="1">
              <a:off x="8610600" y="3069772"/>
              <a:ext cx="1372" cy="318064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84D77D65-0C27-B146-81EC-1796BFB0C81C}"/>
                </a:ext>
              </a:extLst>
            </p:cNvPr>
            <p:cNvSpPr/>
            <p:nvPr/>
          </p:nvSpPr>
          <p:spPr>
            <a:xfrm>
              <a:off x="8680600" y="4214245"/>
              <a:ext cx="1875190" cy="58782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New Data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39C675A-8280-F141-BCAD-BDDD78C58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837" y="3975665"/>
              <a:ext cx="0" cy="238578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1B971D-3EC3-BB4E-BFB4-57DB25D72F51}"/>
              </a:ext>
            </a:extLst>
          </p:cNvPr>
          <p:cNvCxnSpPr>
            <a:stCxn id="115" idx="3"/>
            <a:endCxn id="136" idx="1"/>
          </p:cNvCxnSpPr>
          <p:nvPr/>
        </p:nvCxnSpPr>
        <p:spPr>
          <a:xfrm>
            <a:off x="3613715" y="2525795"/>
            <a:ext cx="3143986" cy="1998084"/>
          </a:xfrm>
          <a:prstGeom prst="bentConnector3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2B25D8A-9657-0A43-AFD9-D5254EBDB983}"/>
              </a:ext>
            </a:extLst>
          </p:cNvPr>
          <p:cNvSpPr txBox="1"/>
          <p:nvPr/>
        </p:nvSpPr>
        <p:spPr>
          <a:xfrm>
            <a:off x="402771" y="2767181"/>
            <a:ext cx="106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A37C949-DB89-BB4A-9B3A-39B9FF63A963}"/>
              </a:ext>
            </a:extLst>
          </p:cNvPr>
          <p:cNvSpPr txBox="1"/>
          <p:nvPr/>
        </p:nvSpPr>
        <p:spPr>
          <a:xfrm>
            <a:off x="10266733" y="3333938"/>
            <a:ext cx="106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A29C354-01AD-0B42-AFB4-C06C423B8AA1}"/>
              </a:ext>
            </a:extLst>
          </p:cNvPr>
          <p:cNvSpPr txBox="1"/>
          <p:nvPr/>
        </p:nvSpPr>
        <p:spPr>
          <a:xfrm>
            <a:off x="1974920" y="5196797"/>
            <a:ext cx="18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944E3CE-6908-9345-BAC1-836A67E40078}"/>
              </a:ext>
            </a:extLst>
          </p:cNvPr>
          <p:cNvSpPr txBox="1"/>
          <p:nvPr/>
        </p:nvSpPr>
        <p:spPr>
          <a:xfrm>
            <a:off x="7832871" y="1383508"/>
            <a:ext cx="151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63D7BFF-E0DA-014B-89C9-EB693FF745C9}"/>
              </a:ext>
            </a:extLst>
          </p:cNvPr>
          <p:cNvCxnSpPr/>
          <p:nvPr/>
        </p:nvCxnSpPr>
        <p:spPr>
          <a:xfrm>
            <a:off x="95506" y="10033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09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64" grpId="0"/>
      <p:bldP spid="165" grpId="0"/>
      <p:bldP spid="1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28390F-03AF-B74E-8E0E-98BE425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15092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Vanilla LSTM vs. Encoder-Decoder architectures: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8EDB8-1F3E-BF4C-8BB1-B3A086E8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980A4-960D-E34A-B5C5-90558266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C6316-1EF9-FE42-8394-AA9F87B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1340BA-26ED-C849-87C5-6978769AE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08418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seq2seq Embeddings vs. State Space representations: </a:t>
            </a:r>
            <a:endParaRPr lang="en-US" i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669FDA7-2758-5C4F-8182-EA6D13431E5C}"/>
              </a:ext>
            </a:extLst>
          </p:cNvPr>
          <p:cNvCxnSpPr/>
          <p:nvPr/>
        </p:nvCxnSpPr>
        <p:spPr>
          <a:xfrm>
            <a:off x="170543" y="8382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83CCCC8-C814-CA42-B8C5-450F5EAEDD79}"/>
              </a:ext>
            </a:extLst>
          </p:cNvPr>
          <p:cNvSpPr/>
          <p:nvPr/>
        </p:nvSpPr>
        <p:spPr>
          <a:xfrm>
            <a:off x="2067658" y="4404402"/>
            <a:ext cx="2199152" cy="482772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Encoder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CA0779C-238E-1540-B22C-422EEE71BCD3}"/>
              </a:ext>
            </a:extLst>
          </p:cNvPr>
          <p:cNvCxnSpPr>
            <a:cxnSpLocks/>
          </p:cNvCxnSpPr>
          <p:nvPr/>
        </p:nvCxnSpPr>
        <p:spPr>
          <a:xfrm flipV="1">
            <a:off x="3153443" y="4143181"/>
            <a:ext cx="0" cy="2612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2562C15-1C4C-C74D-A82F-1B7C244A186D}"/>
              </a:ext>
            </a:extLst>
          </p:cNvPr>
          <p:cNvSpPr/>
          <p:nvPr/>
        </p:nvSpPr>
        <p:spPr>
          <a:xfrm>
            <a:off x="2317261" y="3676983"/>
            <a:ext cx="1672364" cy="482772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Embedding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A8B5F23-DA06-3A40-811B-573AFB2E41DD}"/>
              </a:ext>
            </a:extLst>
          </p:cNvPr>
          <p:cNvSpPr txBox="1"/>
          <p:nvPr/>
        </p:nvSpPr>
        <p:spPr>
          <a:xfrm>
            <a:off x="2438105" y="5111254"/>
            <a:ext cx="182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Training data 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B19B5574-9058-5B4A-96C7-E362D36254AF}"/>
              </a:ext>
            </a:extLst>
          </p:cNvPr>
          <p:cNvSpPr/>
          <p:nvPr/>
        </p:nvSpPr>
        <p:spPr>
          <a:xfrm>
            <a:off x="2069056" y="2929336"/>
            <a:ext cx="2199152" cy="482772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Decoder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41FACBB-73C5-5942-BD47-2C9C2F52F8C3}"/>
              </a:ext>
            </a:extLst>
          </p:cNvPr>
          <p:cNvCxnSpPr>
            <a:cxnSpLocks/>
          </p:cNvCxnSpPr>
          <p:nvPr/>
        </p:nvCxnSpPr>
        <p:spPr>
          <a:xfrm flipV="1">
            <a:off x="3154841" y="3406347"/>
            <a:ext cx="0" cy="2612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288AAC8-10EC-7B40-8D04-9D829D176EF0}"/>
              </a:ext>
            </a:extLst>
          </p:cNvPr>
          <p:cNvCxnSpPr>
            <a:cxnSpLocks/>
          </p:cNvCxnSpPr>
          <p:nvPr/>
        </p:nvCxnSpPr>
        <p:spPr>
          <a:xfrm flipV="1">
            <a:off x="3146452" y="4899589"/>
            <a:ext cx="0" cy="2612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AEE19909-44AF-694E-8926-744865F90BEB}"/>
              </a:ext>
            </a:extLst>
          </p:cNvPr>
          <p:cNvCxnSpPr>
            <a:cxnSpLocks/>
          </p:cNvCxnSpPr>
          <p:nvPr/>
        </p:nvCxnSpPr>
        <p:spPr>
          <a:xfrm flipV="1">
            <a:off x="3156239" y="2677902"/>
            <a:ext cx="0" cy="2612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C0446881-54B2-8544-81F7-D01BD1C4353E}"/>
              </a:ext>
            </a:extLst>
          </p:cNvPr>
          <p:cNvSpPr txBox="1"/>
          <p:nvPr/>
        </p:nvSpPr>
        <p:spPr>
          <a:xfrm>
            <a:off x="2572329" y="2300853"/>
            <a:ext cx="182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Predictions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64C63A4D-2991-9141-BD4A-7418FF7A3E52}"/>
              </a:ext>
            </a:extLst>
          </p:cNvPr>
          <p:cNvSpPr/>
          <p:nvPr/>
        </p:nvSpPr>
        <p:spPr>
          <a:xfrm>
            <a:off x="7799188" y="4405800"/>
            <a:ext cx="2199152" cy="482772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Structural assumptions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73B28DFD-46EF-A243-B69E-8E935C309084}"/>
              </a:ext>
            </a:extLst>
          </p:cNvPr>
          <p:cNvCxnSpPr>
            <a:cxnSpLocks/>
          </p:cNvCxnSpPr>
          <p:nvPr/>
        </p:nvCxnSpPr>
        <p:spPr>
          <a:xfrm flipV="1">
            <a:off x="8884973" y="4144579"/>
            <a:ext cx="0" cy="2612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6F3D56B5-8BDF-0440-8BE1-23CF7B5EC239}"/>
              </a:ext>
            </a:extLst>
          </p:cNvPr>
          <p:cNvSpPr/>
          <p:nvPr/>
        </p:nvSpPr>
        <p:spPr>
          <a:xfrm>
            <a:off x="8048791" y="3678381"/>
            <a:ext cx="1672364" cy="482772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State Equation 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D6F07B0-9D36-7F41-8095-0DC502FE3F0A}"/>
              </a:ext>
            </a:extLst>
          </p:cNvPr>
          <p:cNvSpPr txBox="1"/>
          <p:nvPr/>
        </p:nvSpPr>
        <p:spPr>
          <a:xfrm>
            <a:off x="8169635" y="5112652"/>
            <a:ext cx="182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Training data 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1F39D5DC-AB15-4149-B7B8-758966C49319}"/>
              </a:ext>
            </a:extLst>
          </p:cNvPr>
          <p:cNvSpPr/>
          <p:nvPr/>
        </p:nvSpPr>
        <p:spPr>
          <a:xfrm>
            <a:off x="7800586" y="2930734"/>
            <a:ext cx="2199152" cy="482772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Observation Equation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CC217783-65F6-6143-9B26-9685410F0333}"/>
              </a:ext>
            </a:extLst>
          </p:cNvPr>
          <p:cNvCxnSpPr>
            <a:cxnSpLocks/>
          </p:cNvCxnSpPr>
          <p:nvPr/>
        </p:nvCxnSpPr>
        <p:spPr>
          <a:xfrm flipV="1">
            <a:off x="8886371" y="3407745"/>
            <a:ext cx="0" cy="2612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A02EDE57-0EFF-344B-A3F3-BC3B67BCCD8F}"/>
              </a:ext>
            </a:extLst>
          </p:cNvPr>
          <p:cNvCxnSpPr>
            <a:cxnSpLocks/>
          </p:cNvCxnSpPr>
          <p:nvPr/>
        </p:nvCxnSpPr>
        <p:spPr>
          <a:xfrm flipV="1">
            <a:off x="8877982" y="4900987"/>
            <a:ext cx="0" cy="2612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89DF0BDB-67E2-624A-8510-7A4195D6317D}"/>
              </a:ext>
            </a:extLst>
          </p:cNvPr>
          <p:cNvCxnSpPr>
            <a:cxnSpLocks/>
          </p:cNvCxnSpPr>
          <p:nvPr/>
        </p:nvCxnSpPr>
        <p:spPr>
          <a:xfrm flipV="1">
            <a:off x="8887769" y="2679300"/>
            <a:ext cx="0" cy="2612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0779924C-5016-F944-A5DF-650D4414898D}"/>
              </a:ext>
            </a:extLst>
          </p:cNvPr>
          <p:cNvSpPr txBox="1"/>
          <p:nvPr/>
        </p:nvSpPr>
        <p:spPr>
          <a:xfrm>
            <a:off x="8303859" y="2302251"/>
            <a:ext cx="182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Predictions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171CBCC9-4315-E74B-B350-1563BE2F5855}"/>
              </a:ext>
            </a:extLst>
          </p:cNvPr>
          <p:cNvSpPr/>
          <p:nvPr/>
        </p:nvSpPr>
        <p:spPr>
          <a:xfrm>
            <a:off x="4895001" y="4405800"/>
            <a:ext cx="2199152" cy="482772"/>
          </a:xfrm>
          <a:prstGeom prst="round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Transform Time series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7F37D958-C00F-AC40-BF72-29A549C829D9}"/>
              </a:ext>
            </a:extLst>
          </p:cNvPr>
          <p:cNvSpPr/>
          <p:nvPr/>
        </p:nvSpPr>
        <p:spPr>
          <a:xfrm>
            <a:off x="4895001" y="3678381"/>
            <a:ext cx="2199145" cy="482772"/>
          </a:xfrm>
          <a:prstGeom prst="round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State/Phase Space</a:t>
            </a:r>
          </a:p>
        </p:txBody>
      </p:sp>
      <p:sp>
        <p:nvSpPr>
          <p:cNvPr id="206" name="Rounded Rectangle 205">
            <a:extLst>
              <a:ext uri="{FF2B5EF4-FFF2-40B4-BE49-F238E27FC236}">
                <a16:creationId xmlns:a16="http://schemas.microsoft.com/office/drawing/2014/main" id="{80F1D74C-C605-534F-B461-F951E9EB718A}"/>
              </a:ext>
            </a:extLst>
          </p:cNvPr>
          <p:cNvSpPr/>
          <p:nvPr/>
        </p:nvSpPr>
        <p:spPr>
          <a:xfrm>
            <a:off x="4896399" y="2930734"/>
            <a:ext cx="2199152" cy="482772"/>
          </a:xfrm>
          <a:prstGeom prst="round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Reverse Transform</a:t>
            </a: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8C57735F-0CE4-3449-997B-D7A4B899E1F9}"/>
              </a:ext>
            </a:extLst>
          </p:cNvPr>
          <p:cNvSpPr/>
          <p:nvPr/>
        </p:nvSpPr>
        <p:spPr>
          <a:xfrm>
            <a:off x="4754668" y="2509810"/>
            <a:ext cx="2484179" cy="2682531"/>
          </a:xfrm>
          <a:prstGeom prst="round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257F535D-BC2C-3E4F-8471-FBBA432206A2}"/>
              </a:ext>
            </a:extLst>
          </p:cNvPr>
          <p:cNvSpPr/>
          <p:nvPr/>
        </p:nvSpPr>
        <p:spPr>
          <a:xfrm>
            <a:off x="238913" y="4006398"/>
            <a:ext cx="1313308" cy="482772"/>
          </a:xfrm>
          <a:prstGeom prst="roundRect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Non-Parametric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B87F9B51-77DB-2948-8170-B7E12D770155}"/>
              </a:ext>
            </a:extLst>
          </p:cNvPr>
          <p:cNvSpPr/>
          <p:nvPr/>
        </p:nvSpPr>
        <p:spPr>
          <a:xfrm>
            <a:off x="238914" y="3060046"/>
            <a:ext cx="1313304" cy="701705"/>
          </a:xfrm>
          <a:prstGeom prst="roundRect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Non Linear/Non Gaussian</a:t>
            </a: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2C939A1E-625F-7549-9068-2039DDB917C3}"/>
              </a:ext>
            </a:extLst>
          </p:cNvPr>
          <p:cNvSpPr/>
          <p:nvPr/>
        </p:nvSpPr>
        <p:spPr>
          <a:xfrm>
            <a:off x="10402418" y="4032672"/>
            <a:ext cx="1313308" cy="482772"/>
          </a:xfrm>
          <a:prstGeom prst="roundRect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Parametric</a:t>
            </a:r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C8D46BE2-EB16-6C4B-BF05-61DFC2A9C350}"/>
              </a:ext>
            </a:extLst>
          </p:cNvPr>
          <p:cNvSpPr/>
          <p:nvPr/>
        </p:nvSpPr>
        <p:spPr>
          <a:xfrm>
            <a:off x="10402419" y="3305253"/>
            <a:ext cx="1313304" cy="482772"/>
          </a:xfrm>
          <a:prstGeom prst="roundRect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Linear/Gaussian</a:t>
            </a:r>
          </a:p>
        </p:txBody>
      </p:sp>
    </p:spTree>
    <p:extLst>
      <p:ext uri="{BB962C8B-B14F-4D97-AF65-F5344CB8AC3E}">
        <p14:creationId xmlns:p14="http://schemas.microsoft.com/office/powerpoint/2010/main" val="255362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05" grpId="0" animBg="1"/>
      <p:bldP spid="206" grpId="0" animBg="1"/>
      <p:bldP spid="210" grpId="0" animBg="1"/>
      <p:bldP spid="211" grpId="0" animBg="1"/>
      <p:bldP spid="212" grpId="0" animBg="1"/>
      <p:bldP spid="214" grpId="0" animBg="1"/>
      <p:bldP spid="2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28390F-03AF-B74E-8E0E-98BE425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-252413"/>
            <a:ext cx="10515600" cy="1325563"/>
          </a:xfrm>
        </p:spPr>
        <p:txBody>
          <a:bodyPr/>
          <a:lstStyle/>
          <a:p>
            <a:r>
              <a:rPr lang="en-US" dirty="0"/>
              <a:t>Stats methods vs. DL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D33D9C-8C66-7645-873C-CE751355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3" y="107315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sales pitch (local model vs. global model):</a:t>
            </a:r>
          </a:p>
          <a:p>
            <a:r>
              <a:rPr lang="en-US" dirty="0"/>
              <a:t>Stats methods:</a:t>
            </a:r>
          </a:p>
          <a:p>
            <a:pPr lvl="1"/>
            <a:r>
              <a:rPr lang="en-US" dirty="0"/>
              <a:t>Univariate </a:t>
            </a:r>
          </a:p>
          <a:p>
            <a:pPr lvl="1"/>
            <a:r>
              <a:rPr lang="en-US" dirty="0"/>
              <a:t>Can’t handle meta-data (categorical variables) and covariates </a:t>
            </a:r>
          </a:p>
          <a:p>
            <a:pPr lvl="1"/>
            <a:r>
              <a:rPr lang="en-US" dirty="0"/>
              <a:t>Don’t benefit from similarities across time series </a:t>
            </a:r>
          </a:p>
          <a:p>
            <a:r>
              <a:rPr lang="en-US" dirty="0"/>
              <a:t>DL methods: </a:t>
            </a:r>
          </a:p>
          <a:p>
            <a:pPr lvl="1"/>
            <a:r>
              <a:rPr lang="en-US" dirty="0"/>
              <a:t>Multivariate </a:t>
            </a:r>
          </a:p>
          <a:p>
            <a:pPr lvl="1"/>
            <a:r>
              <a:rPr lang="en-US" dirty="0"/>
              <a:t>Leverage meta-data (categorical variables) and covariates </a:t>
            </a:r>
          </a:p>
          <a:p>
            <a:pPr lvl="1"/>
            <a:r>
              <a:rPr lang="en-US" dirty="0"/>
              <a:t>Can learn from similarities across different time series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                                           </a:t>
            </a:r>
            <a:r>
              <a:rPr lang="en-US" sz="3000" i="1" dirty="0"/>
              <a:t>This is an oversimplification!!!!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8EDB8-1F3E-BF4C-8BB1-B3A086E8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980A4-960D-E34A-B5C5-90558266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C6316-1EF9-FE42-8394-AA9F87B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AF08F2-E52F-CE44-B0D2-C7F0079D0CD1}"/>
              </a:ext>
            </a:extLst>
          </p:cNvPr>
          <p:cNvCxnSpPr/>
          <p:nvPr/>
        </p:nvCxnSpPr>
        <p:spPr>
          <a:xfrm>
            <a:off x="57406" y="8509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35481A6-E9D9-BA4C-95B7-45010693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4440237"/>
            <a:ext cx="1206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28390F-03AF-B74E-8E0E-98BE425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62" y="136525"/>
            <a:ext cx="10515600" cy="1325563"/>
          </a:xfrm>
        </p:spPr>
        <p:txBody>
          <a:bodyPr/>
          <a:lstStyle/>
          <a:p>
            <a:r>
              <a:rPr lang="en-US" dirty="0"/>
              <a:t>Stats methods vs. DL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D33D9C-8C66-7645-873C-CE751355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3" y="1169276"/>
            <a:ext cx="10515600" cy="35043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Some more nuance:</a:t>
            </a:r>
          </a:p>
          <a:p>
            <a:r>
              <a:rPr lang="en-US" dirty="0"/>
              <a:t>Stats methods:</a:t>
            </a:r>
          </a:p>
          <a:p>
            <a:pPr lvl="1"/>
            <a:r>
              <a:rPr lang="en-US" dirty="0"/>
              <a:t>Can be “globalized” </a:t>
            </a:r>
          </a:p>
          <a:p>
            <a:pPr lvl="1"/>
            <a:r>
              <a:rPr lang="en-US" dirty="0"/>
              <a:t>Multivariate: VAR models, Hierarchical forecasting</a:t>
            </a:r>
          </a:p>
          <a:p>
            <a:pPr lvl="1"/>
            <a:r>
              <a:rPr lang="en-US" dirty="0"/>
              <a:t>Can handle covariates: SARIMAX, BSTS, Prophet,…</a:t>
            </a:r>
          </a:p>
          <a:p>
            <a:pPr lvl="1"/>
            <a:r>
              <a:rPr lang="en-US" dirty="0"/>
              <a:t>Can learn from similarities across different time series: VAR, Hierarchical forecasting</a:t>
            </a:r>
          </a:p>
          <a:p>
            <a:pPr lvl="1"/>
            <a:r>
              <a:rPr lang="en-US" dirty="0"/>
              <a:t>Can leverage meta-data (categorical variables): Hierarchical forecasting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0237A-0E0B-3740-8E75-AD842323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1580D-5DAB-4F4F-B9F1-9FD7B485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197FB-11C4-0D46-84F4-7121A26C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58BD9B-6496-F847-9C4C-9F08ECEFC9B4}"/>
              </a:ext>
            </a:extLst>
          </p:cNvPr>
          <p:cNvCxnSpPr/>
          <p:nvPr/>
        </p:nvCxnSpPr>
        <p:spPr>
          <a:xfrm>
            <a:off x="188936" y="116927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AE2DDD-D4F2-CC4F-B823-739F7E6D3353}"/>
              </a:ext>
            </a:extLst>
          </p:cNvPr>
          <p:cNvSpPr txBox="1"/>
          <p:nvPr/>
        </p:nvSpPr>
        <p:spPr>
          <a:xfrm>
            <a:off x="1275645" y="4700381"/>
            <a:ext cx="504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What is the real advantage then ?? </a:t>
            </a:r>
          </a:p>
        </p:txBody>
      </p:sp>
    </p:spTree>
    <p:extLst>
      <p:ext uri="{BB962C8B-B14F-4D97-AF65-F5344CB8AC3E}">
        <p14:creationId xmlns:p14="http://schemas.microsoft.com/office/powerpoint/2010/main" val="8920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FDCF-D9ED-7F48-9A74-63A035DF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1" y="-178136"/>
            <a:ext cx="10515600" cy="1325563"/>
          </a:xfrm>
        </p:spPr>
        <p:txBody>
          <a:bodyPr/>
          <a:lstStyle/>
          <a:p>
            <a:r>
              <a:rPr lang="en-US" dirty="0"/>
              <a:t>Hierarchical forecasting: </a:t>
            </a:r>
          </a:p>
        </p:txBody>
      </p:sp>
      <p:pic>
        <p:nvPicPr>
          <p:cNvPr id="5" name="Content Placeholder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512FB5F7-4CD1-2A48-84B0-489CBFF0F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52" y="1177597"/>
            <a:ext cx="5112548" cy="4730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E28CC-BAB4-154B-9524-01B84CCDE3E6}"/>
              </a:ext>
            </a:extLst>
          </p:cNvPr>
          <p:cNvSpPr txBox="1"/>
          <p:nvPr/>
        </p:nvSpPr>
        <p:spPr>
          <a:xfrm>
            <a:off x="6096000" y="1660994"/>
            <a:ext cx="3571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hierarchy: Which time series are correlated is determined before hand and is static </a:t>
            </a:r>
          </a:p>
          <a:p>
            <a:endParaRPr lang="en-US" dirty="0"/>
          </a:p>
          <a:p>
            <a:r>
              <a:rPr lang="en-US" i="1" dirty="0"/>
              <a:t>Is it really global? Yeah, but….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AD29B3-CFD0-A74A-A618-81A0E576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11D57-280E-1C40-87CD-BBD2BAA9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835CB-15F5-AB41-B2E1-A959E485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1473C2-C062-9341-BEA7-8792CA6EEE05}"/>
              </a:ext>
            </a:extLst>
          </p:cNvPr>
          <p:cNvCxnSpPr/>
          <p:nvPr/>
        </p:nvCxnSpPr>
        <p:spPr>
          <a:xfrm>
            <a:off x="127976" y="93559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52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71C56F-546A-5547-AE57-64B7BF306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6" r="-3006"/>
          <a:stretch/>
        </p:blipFill>
        <p:spPr>
          <a:xfrm>
            <a:off x="0" y="1253331"/>
            <a:ext cx="773571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FDCF-D9ED-7F48-9A74-63A035DF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95" y="-108206"/>
            <a:ext cx="10515600" cy="1325563"/>
          </a:xfrm>
        </p:spPr>
        <p:txBody>
          <a:bodyPr/>
          <a:lstStyle/>
          <a:p>
            <a:r>
              <a:rPr lang="en-US" dirty="0"/>
              <a:t>DL models: Dynamic hierarchical forecasting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76985-9CFD-684F-B41A-471954D75664}"/>
              </a:ext>
            </a:extLst>
          </p:cNvPr>
          <p:cNvSpPr txBox="1"/>
          <p:nvPr/>
        </p:nvSpPr>
        <p:spPr>
          <a:xfrm>
            <a:off x="4550988" y="1032750"/>
            <a:ext cx="454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hierarchy/product groupings: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time series are correlated is learned from the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over time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23B10-E58D-5F40-AE2E-2D967B3E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6AAD4-3957-1C46-A636-12BF4588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1BB9-905D-A74D-B695-19A8AFFD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26</a:t>
            </a:fld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D8BE8F-C92A-9049-821F-58B8F23D6F9B}"/>
              </a:ext>
            </a:extLst>
          </p:cNvPr>
          <p:cNvSpPr/>
          <p:nvPr/>
        </p:nvSpPr>
        <p:spPr>
          <a:xfrm>
            <a:off x="6233317" y="3324436"/>
            <a:ext cx="2199152" cy="482772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LSTM Layer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7F475A-22C6-CD49-85C8-2F9FE4514DB8}"/>
              </a:ext>
            </a:extLst>
          </p:cNvPr>
          <p:cNvCxnSpPr>
            <a:cxnSpLocks/>
          </p:cNvCxnSpPr>
          <p:nvPr/>
        </p:nvCxnSpPr>
        <p:spPr>
          <a:xfrm flipV="1">
            <a:off x="7332894" y="3807212"/>
            <a:ext cx="0" cy="645763"/>
          </a:xfrm>
          <a:prstGeom prst="straightConnector1">
            <a:avLst/>
          </a:prstGeom>
          <a:ln w="41275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9A0EA2-0CAC-C24D-A6D7-B19E75AA0EB2}"/>
              </a:ext>
            </a:extLst>
          </p:cNvPr>
          <p:cNvCxnSpPr>
            <a:cxnSpLocks/>
          </p:cNvCxnSpPr>
          <p:nvPr/>
        </p:nvCxnSpPr>
        <p:spPr>
          <a:xfrm flipV="1">
            <a:off x="7319102" y="3063215"/>
            <a:ext cx="0" cy="261221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8D83699-A7CE-C642-99BD-5CC4FB2C2C37}"/>
              </a:ext>
            </a:extLst>
          </p:cNvPr>
          <p:cNvSpPr/>
          <p:nvPr/>
        </p:nvSpPr>
        <p:spPr>
          <a:xfrm>
            <a:off x="6482920" y="2597017"/>
            <a:ext cx="1672364" cy="482772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Embedding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8613C9-DB61-8740-B229-939698054DD4}"/>
              </a:ext>
            </a:extLst>
          </p:cNvPr>
          <p:cNvSpPr txBox="1"/>
          <p:nvPr/>
        </p:nvSpPr>
        <p:spPr>
          <a:xfrm>
            <a:off x="4808009" y="2619720"/>
            <a:ext cx="167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 Encoder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8A7EA84D-A96E-C348-89AE-91636F42127D}"/>
              </a:ext>
            </a:extLst>
          </p:cNvPr>
          <p:cNvSpPr/>
          <p:nvPr/>
        </p:nvSpPr>
        <p:spPr>
          <a:xfrm>
            <a:off x="5129989" y="2959763"/>
            <a:ext cx="1061943" cy="24138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3D358C-E876-3F40-9425-193A2815B2DE}"/>
              </a:ext>
            </a:extLst>
          </p:cNvPr>
          <p:cNvCxnSpPr/>
          <p:nvPr/>
        </p:nvCxnSpPr>
        <p:spPr>
          <a:xfrm>
            <a:off x="127976" y="93559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65EFBE-2A45-BC45-BDDA-7F041F209994}"/>
              </a:ext>
            </a:extLst>
          </p:cNvPr>
          <p:cNvSpPr txBox="1"/>
          <p:nvPr/>
        </p:nvSpPr>
        <p:spPr>
          <a:xfrm>
            <a:off x="8737053" y="2296498"/>
            <a:ext cx="29754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that weren’t part of the original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need for frequent retraining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Unsuspected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7" name="Picture 4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ECDF423F-59B9-BF46-B0F3-C3378F9E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767" y="4743381"/>
            <a:ext cx="381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39" grpId="0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117B-DD99-264B-9DB2-6B1FB82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DeepAR</a:t>
            </a:r>
            <a:r>
              <a:rPr lang="en-US" baseline="30000" dirty="0"/>
              <a:t>(a)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226CF-A3C5-3948-9E9D-E176D779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1D0CE-25C7-3648-901A-3E9C13FB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DC00-2E02-C74B-A8C9-5E3B1269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F3EFC0-6AE1-BD4A-8AD1-2F0C9BA6E028}"/>
              </a:ext>
            </a:extLst>
          </p:cNvPr>
          <p:cNvCxnSpPr/>
          <p:nvPr/>
        </p:nvCxnSpPr>
        <p:spPr>
          <a:xfrm>
            <a:off x="127976" y="104735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CED144-DCDE-8240-9507-2CD79C1D6ED5}"/>
              </a:ext>
            </a:extLst>
          </p:cNvPr>
          <p:cNvGrpSpPr/>
          <p:nvPr/>
        </p:nvGrpSpPr>
        <p:grpSpPr>
          <a:xfrm>
            <a:off x="280641" y="2228522"/>
            <a:ext cx="6454238" cy="3028162"/>
            <a:chOff x="1213502" y="1281006"/>
            <a:chExt cx="9047619" cy="408788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443A7D6-A6F2-C84F-A6F6-6F45EFAB1A7C}"/>
                </a:ext>
              </a:extLst>
            </p:cNvPr>
            <p:cNvSpPr/>
            <p:nvPr/>
          </p:nvSpPr>
          <p:spPr>
            <a:xfrm>
              <a:off x="1213502" y="3877830"/>
              <a:ext cx="3155645" cy="482772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A56842A-7D54-9E43-8E7A-890BFD4CC48D}"/>
                </a:ext>
              </a:extLst>
            </p:cNvPr>
            <p:cNvSpPr/>
            <p:nvPr/>
          </p:nvSpPr>
          <p:spPr>
            <a:xfrm>
              <a:off x="1691748" y="3199117"/>
              <a:ext cx="2199152" cy="482772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DAD7844-7B61-6D43-AD69-D3B79AE8E80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2791325" y="3681891"/>
              <a:ext cx="0" cy="195939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3886CC-FFBB-5E47-A7B5-1531721BB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7533" y="2937896"/>
              <a:ext cx="0" cy="261221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6EB7657-FB7A-5943-9217-F5063CF4DD26}"/>
                </a:ext>
              </a:extLst>
            </p:cNvPr>
            <p:cNvSpPr/>
            <p:nvPr/>
          </p:nvSpPr>
          <p:spPr>
            <a:xfrm>
              <a:off x="1941351" y="2471698"/>
              <a:ext cx="1672364" cy="482772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Embedding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8EECD1-6BDB-EC46-8B4F-0BB970F1B300}"/>
                </a:ext>
              </a:extLst>
            </p:cNvPr>
            <p:cNvGrpSpPr/>
            <p:nvPr/>
          </p:nvGrpSpPr>
          <p:grpSpPr>
            <a:xfrm rot="16200000">
              <a:off x="3214271" y="4624168"/>
              <a:ext cx="1022225" cy="454065"/>
              <a:chOff x="1513490" y="3246539"/>
              <a:chExt cx="3174124" cy="125188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DB9723E-7163-BE46-A010-088FA129714F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AAA37E2-3146-6D47-B57D-ABBA9B47C007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52BAC70-A120-B441-9A3B-846CF6B75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" name="Picture 34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9B159141-C8D1-B646-9BB3-4921C166B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D43685-5A2A-D24A-B56E-AD6A286C4F80}"/>
                </a:ext>
              </a:extLst>
            </p:cNvPr>
            <p:cNvGrpSpPr/>
            <p:nvPr/>
          </p:nvGrpSpPr>
          <p:grpSpPr>
            <a:xfrm rot="16200000">
              <a:off x="2493453" y="4624168"/>
              <a:ext cx="1022225" cy="454065"/>
              <a:chOff x="1513490" y="3246539"/>
              <a:chExt cx="3174124" cy="125188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13DF36E-A05C-744A-B8B6-6E5143C54BE2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615382-1D80-FE49-8213-4013D8914B8B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82248C9-74CA-8840-8378-05D139B37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5E91D386-BC03-7247-8F43-E477E8E8E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E651FEF-0DFF-EB4B-BB3B-9DFE78022A6C}"/>
                </a:ext>
              </a:extLst>
            </p:cNvPr>
            <p:cNvGrpSpPr/>
            <p:nvPr/>
          </p:nvGrpSpPr>
          <p:grpSpPr>
            <a:xfrm rot="16200000">
              <a:off x="1729479" y="4630744"/>
              <a:ext cx="1022225" cy="454065"/>
              <a:chOff x="1513490" y="3246539"/>
              <a:chExt cx="3174124" cy="125188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51994F4-9A66-B24E-BFE2-291BBF89F292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50E4642-31DD-2843-B061-7943C2EEDA9B}"/>
                  </a:ext>
                </a:extLst>
              </p:cNvPr>
              <p:cNvCxnSpPr>
                <a:cxnSpLocks/>
                <a:endCxn id="24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9E7F88E-0D1A-B44A-BBFD-3F972D267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D4D4C7FF-44B1-C142-8DC6-011CB2653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8CEEBC-65F6-0A44-AF5F-AD0332AA4034}"/>
                </a:ext>
              </a:extLst>
            </p:cNvPr>
            <p:cNvGrpSpPr/>
            <p:nvPr/>
          </p:nvGrpSpPr>
          <p:grpSpPr>
            <a:xfrm rot="16200000">
              <a:off x="953602" y="4630744"/>
              <a:ext cx="1022225" cy="454065"/>
              <a:chOff x="1513490" y="3246539"/>
              <a:chExt cx="3174124" cy="125188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E55C212-28FC-C34A-81D1-821533BC75DE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790CE53-2B3B-EB4E-BBD0-68CFEF81A68F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EBB25F3-5355-DD49-89A3-C8C664EFD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84035BA9-E8F0-0541-9295-63C49C3BE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986196-6844-2746-BFAA-640E00253117}"/>
                </a:ext>
              </a:extLst>
            </p:cNvPr>
            <p:cNvSpPr/>
            <p:nvPr/>
          </p:nvSpPr>
          <p:spPr>
            <a:xfrm>
              <a:off x="6757701" y="4447089"/>
              <a:ext cx="1687990" cy="484090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Embedding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3B217D1-195D-8546-BBE4-84BA6F705C73}"/>
                </a:ext>
              </a:extLst>
            </p:cNvPr>
            <p:cNvSpPr/>
            <p:nvPr/>
          </p:nvSpPr>
          <p:spPr>
            <a:xfrm>
              <a:off x="6940037" y="3020499"/>
              <a:ext cx="3185131" cy="484090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1023C38-38BB-BE47-88AD-40431A328CED}"/>
                </a:ext>
              </a:extLst>
            </p:cNvPr>
            <p:cNvSpPr/>
            <p:nvPr/>
          </p:nvSpPr>
          <p:spPr>
            <a:xfrm>
              <a:off x="7160331" y="3766522"/>
              <a:ext cx="2702046" cy="484090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2F8BE9-599E-524B-BC16-443CFD9A13ED}"/>
                </a:ext>
              </a:extLst>
            </p:cNvPr>
            <p:cNvGrpSpPr/>
            <p:nvPr/>
          </p:nvGrpSpPr>
          <p:grpSpPr>
            <a:xfrm rot="16200000">
              <a:off x="9114284" y="1564360"/>
              <a:ext cx="1025016" cy="458307"/>
              <a:chOff x="1513490" y="3246539"/>
              <a:chExt cx="3174124" cy="1251889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208AD8F-F244-714A-9900-C9A79F7DD972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AB8CA44-459D-064A-9A91-44318C2C7430}"/>
                  </a:ext>
                </a:extLst>
              </p:cNvPr>
              <p:cNvCxnSpPr>
                <a:cxnSpLocks/>
                <a:endCxn id="60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381E468-13A2-184A-82C7-7627FB1DF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0091CB79-EE7F-4C4F-824F-D3F4F5C45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795765A-421A-E848-9EB8-47ACB904DD3C}"/>
                </a:ext>
              </a:extLst>
            </p:cNvPr>
            <p:cNvGrpSpPr/>
            <p:nvPr/>
          </p:nvGrpSpPr>
          <p:grpSpPr>
            <a:xfrm rot="16200000">
              <a:off x="8386730" y="1564360"/>
              <a:ext cx="1025016" cy="458307"/>
              <a:chOff x="1513490" y="3246539"/>
              <a:chExt cx="3174124" cy="1251889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3DE91CD-D702-E645-849B-4FC641F5278C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CF9922F-5EDD-524F-8CE0-CEDDD25D11BA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E06F150-AA54-0048-9DC3-B735B0248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Picture 58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4FF88FFF-791E-9D4F-B8AC-274A1DE22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09DEAFC-C109-2D49-86A5-49FD925189A7}"/>
                </a:ext>
              </a:extLst>
            </p:cNvPr>
            <p:cNvGrpSpPr/>
            <p:nvPr/>
          </p:nvGrpSpPr>
          <p:grpSpPr>
            <a:xfrm rot="16200000">
              <a:off x="7615619" y="1570955"/>
              <a:ext cx="1025016" cy="458307"/>
              <a:chOff x="1513490" y="3246539"/>
              <a:chExt cx="3174124" cy="125188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CACF709-74AA-8E42-9316-FDD3958E0EFF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6AF4F90-17F8-5B4D-A88A-B1D9DA3E9E8B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C2C5B05-522C-7546-BF8E-30082200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6E690C42-4D4D-724A-8C00-F10A7D900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881A235-6DC0-D540-A111-2061D77C6AB0}"/>
                </a:ext>
              </a:extLst>
            </p:cNvPr>
            <p:cNvGrpSpPr/>
            <p:nvPr/>
          </p:nvGrpSpPr>
          <p:grpSpPr>
            <a:xfrm rot="16200000">
              <a:off x="6832492" y="1570955"/>
              <a:ext cx="1025016" cy="458307"/>
              <a:chOff x="1513490" y="3246539"/>
              <a:chExt cx="3174124" cy="125188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346DB56-0F66-A845-A6BF-B29C90C979C7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E227786-92C1-5146-94B8-BF3D3ABB957B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3A54725-3195-8842-AA17-D60FE1A13B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EFD4CC2B-3831-A54B-BA7D-B3C2103C0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1184ED8-0C8D-B045-B06C-5B98C5E97D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72" y="4250613"/>
              <a:ext cx="0" cy="196474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6AB2B45-2CB4-654E-B15F-B066EA22D54A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H="1" flipV="1">
              <a:off x="8510119" y="3504589"/>
              <a:ext cx="1235" cy="261933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9FE7545-474D-D74B-A087-671C231BD8C9}"/>
                </a:ext>
              </a:extLst>
            </p:cNvPr>
            <p:cNvSpPr/>
            <p:nvPr/>
          </p:nvSpPr>
          <p:spPr>
            <a:xfrm>
              <a:off x="8573131" y="4447089"/>
              <a:ext cx="1687990" cy="484090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New Data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BC26924-1C7F-7845-AD36-DF9EF4E1B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6002" y="4250613"/>
              <a:ext cx="0" cy="196474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AD85F5B1-8C9B-8E4D-80F2-674EAF3D1C08}"/>
                </a:ext>
              </a:extLst>
            </p:cNvPr>
            <p:cNvCxnSpPr>
              <a:stCxn id="15" idx="3"/>
              <a:endCxn id="37" idx="1"/>
            </p:cNvCxnSpPr>
            <p:nvPr/>
          </p:nvCxnSpPr>
          <p:spPr>
            <a:xfrm>
              <a:off x="3613715" y="2713084"/>
              <a:ext cx="3143986" cy="1976050"/>
            </a:xfrm>
            <a:prstGeom prst="bentConnector3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F41AA139-BE20-7F42-9589-C2DEB43FECB9}"/>
                </a:ext>
              </a:extLst>
            </p:cNvPr>
            <p:cNvSpPr/>
            <p:nvPr/>
          </p:nvSpPr>
          <p:spPr>
            <a:xfrm>
              <a:off x="1677957" y="1754275"/>
              <a:ext cx="2199152" cy="482772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Likelihood Model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20A7CBC-EB4F-C04B-B524-1058CE2500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6712" y="2219963"/>
              <a:ext cx="0" cy="261221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EFB88694-4E61-4D49-9911-4ED1104FB3E2}"/>
                </a:ext>
              </a:extLst>
            </p:cNvPr>
            <p:cNvSpPr/>
            <p:nvPr/>
          </p:nvSpPr>
          <p:spPr>
            <a:xfrm>
              <a:off x="6924818" y="2292252"/>
              <a:ext cx="3185131" cy="482772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Likelihood Model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F862066-73FB-904A-9D4E-7FFE6DCCF4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08281" y="2753603"/>
              <a:ext cx="1235" cy="261933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CA88033A-9283-514E-B9F6-260C3AA21BD3}"/>
              </a:ext>
            </a:extLst>
          </p:cNvPr>
          <p:cNvSpPr/>
          <p:nvPr/>
        </p:nvSpPr>
        <p:spPr>
          <a:xfrm>
            <a:off x="933607" y="5805666"/>
            <a:ext cx="103681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(a) </a:t>
            </a:r>
            <a:r>
              <a:rPr lang="en-US" sz="1200" i="1" dirty="0" err="1"/>
              <a:t>Flunkert</a:t>
            </a:r>
            <a:r>
              <a:rPr lang="en-US" sz="1200" i="1" dirty="0"/>
              <a:t>, V., Salinas, D., and </a:t>
            </a:r>
            <a:r>
              <a:rPr lang="en-US" sz="1200" i="1" dirty="0" err="1"/>
              <a:t>Gasthaus</a:t>
            </a:r>
            <a:r>
              <a:rPr lang="en-US" sz="1200" i="1" dirty="0"/>
              <a:t>, J. (2017) </a:t>
            </a:r>
            <a:r>
              <a:rPr lang="en-US" sz="1200" i="1" dirty="0" err="1"/>
              <a:t>DeepAR</a:t>
            </a:r>
            <a:r>
              <a:rPr lang="en-US" sz="1200" i="1" dirty="0"/>
              <a:t>: Probabilistic forecasting with autoregressive recurrent networks. http://</a:t>
            </a:r>
            <a:r>
              <a:rPr lang="en-US" sz="1200" i="1" dirty="0" err="1"/>
              <a:t>arxiv</a:t>
            </a:r>
            <a:r>
              <a:rPr lang="en-US" sz="1200" i="1" dirty="0"/>
              <a:t>. org/abs/1704.04110. </a:t>
            </a:r>
            <a:endParaRPr lang="en-US" sz="1200" i="1" dirty="0">
              <a:effectLst/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A74FBBB0-716A-244A-93E3-02884D884439}"/>
              </a:ext>
            </a:extLst>
          </p:cNvPr>
          <p:cNvSpPr/>
          <p:nvPr/>
        </p:nvSpPr>
        <p:spPr>
          <a:xfrm>
            <a:off x="7032611" y="3552640"/>
            <a:ext cx="1061943" cy="24138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4A26E0-4E60-B945-AF8B-992D292238A2}"/>
              </a:ext>
            </a:extLst>
          </p:cNvPr>
          <p:cNvSpPr txBox="1"/>
          <p:nvPr/>
        </p:nvSpPr>
        <p:spPr>
          <a:xfrm>
            <a:off x="7003187" y="3006596"/>
            <a:ext cx="112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Probabilistic Forecasts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F8642-C6F1-A742-A2C0-D0A12898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36" y="2842448"/>
            <a:ext cx="3315723" cy="1800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4B594-AB4E-B94E-92ED-0B8D0F4A7332}"/>
              </a:ext>
            </a:extLst>
          </p:cNvPr>
          <p:cNvSpPr txBox="1"/>
          <p:nvPr/>
        </p:nvSpPr>
        <p:spPr>
          <a:xfrm>
            <a:off x="459847" y="1219200"/>
            <a:ext cx="5737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Probabilistic forecast: Output is a parametric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grouping agnostic: learns correlations across all products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B49F11-AFFA-B74E-9C07-3A067BD5303C}"/>
              </a:ext>
            </a:extLst>
          </p:cNvPr>
          <p:cNvSpPr/>
          <p:nvPr/>
        </p:nvSpPr>
        <p:spPr>
          <a:xfrm>
            <a:off x="7563581" y="4788391"/>
            <a:ext cx="3865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Cold Starts/New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Forecasts in new geos</a:t>
            </a:r>
          </a:p>
        </p:txBody>
      </p:sp>
    </p:spTree>
    <p:extLst>
      <p:ext uri="{BB962C8B-B14F-4D97-AF65-F5344CB8AC3E}">
        <p14:creationId xmlns:p14="http://schemas.microsoft.com/office/powerpoint/2010/main" val="1927425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D7F7-4BE0-BC4C-954C-FA3D428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05" y="-120661"/>
            <a:ext cx="10515600" cy="38537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But hierarchies are not always bad….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CBC6-9F0D-1A40-95EB-49F5ED3D1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54" y="816493"/>
            <a:ext cx="5354782" cy="4646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 </a:t>
            </a:r>
            <a:r>
              <a:rPr lang="en-US" dirty="0" err="1"/>
              <a:t>explainability</a:t>
            </a:r>
            <a:r>
              <a:rPr lang="en-US" dirty="0"/>
              <a:t>: </a:t>
            </a:r>
          </a:p>
          <a:p>
            <a:r>
              <a:rPr lang="en-US" sz="2000" dirty="0"/>
              <a:t>Product hierarchy is “dual-intent”:</a:t>
            </a:r>
          </a:p>
          <a:p>
            <a:pPr lvl="1"/>
            <a:r>
              <a:rPr lang="en-US" sz="2000" dirty="0"/>
              <a:t>Grouping of time series for better signal</a:t>
            </a:r>
          </a:p>
          <a:p>
            <a:pPr lvl="1"/>
            <a:r>
              <a:rPr lang="en-US" sz="2000" dirty="0"/>
              <a:t>Business/Org driven grouping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What on earth is an LSTM embedding?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6630-C56F-B142-9635-8E3E88B3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A6DBA-EDD4-994D-9FD9-9394FFF1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559B-100C-0240-A35D-39EB88CA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364347-BD0C-464B-AD1B-C1E40D0C8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633" y="1128346"/>
            <a:ext cx="6505933" cy="25159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2C52FF-AE88-7440-96C4-934C0D2B07F7}"/>
              </a:ext>
            </a:extLst>
          </p:cNvPr>
          <p:cNvCxnSpPr/>
          <p:nvPr/>
        </p:nvCxnSpPr>
        <p:spPr>
          <a:xfrm>
            <a:off x="127976" y="688082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4FCBF83-A067-BF43-ABC1-00E2C67EACE5}"/>
              </a:ext>
            </a:extLst>
          </p:cNvPr>
          <p:cNvSpPr/>
          <p:nvPr/>
        </p:nvSpPr>
        <p:spPr>
          <a:xfrm>
            <a:off x="609600" y="5903007"/>
            <a:ext cx="10972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sz="1200" i="1" dirty="0"/>
              <a:t>Heinz, S., </a:t>
            </a:r>
            <a:r>
              <a:rPr lang="en-US" sz="1200" i="1" dirty="0" err="1"/>
              <a:t>Bracher</a:t>
            </a:r>
            <a:r>
              <a:rPr lang="en-US" sz="1200" i="1" dirty="0"/>
              <a:t>, C., and </a:t>
            </a:r>
            <a:r>
              <a:rPr lang="en-US" sz="1200" i="1" dirty="0" err="1"/>
              <a:t>Vollgraf</a:t>
            </a:r>
            <a:r>
              <a:rPr lang="en-US" sz="1200" i="1" dirty="0"/>
              <a:t>, R. (2017) An LSTM- Based Dynamic Customer Model for Fashion Recommendation.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arXiv:1708.07347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FE0D-EB46-1544-BE57-F1D9A2C1089A}"/>
              </a:ext>
            </a:extLst>
          </p:cNvPr>
          <p:cNvSpPr/>
          <p:nvPr/>
        </p:nvSpPr>
        <p:spPr>
          <a:xfrm>
            <a:off x="2637351" y="390988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/>
              <a:t>-&gt;  Merchandise/Fashion Space </a:t>
            </a:r>
            <a:r>
              <a:rPr lang="en-US" sz="2000" dirty="0" err="1"/>
              <a:t>à</a:t>
            </a:r>
            <a:r>
              <a:rPr lang="en-US" sz="2000" dirty="0"/>
              <a:t> la </a:t>
            </a:r>
            <a:r>
              <a:rPr lang="en-US" sz="2000" dirty="0" err="1"/>
              <a:t>Zalando</a:t>
            </a:r>
            <a:r>
              <a:rPr lang="en-US" sz="2000" baseline="30000" dirty="0"/>
              <a:t>(a)</a:t>
            </a:r>
            <a:r>
              <a:rPr lang="en-US" sz="2000" dirty="0"/>
              <a:t> instead of State/Phase Space?</a:t>
            </a:r>
          </a:p>
        </p:txBody>
      </p:sp>
    </p:spTree>
    <p:extLst>
      <p:ext uri="{BB962C8B-B14F-4D97-AF65-F5344CB8AC3E}">
        <p14:creationId xmlns:p14="http://schemas.microsoft.com/office/powerpoint/2010/main" val="54136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D7F7-4BE0-BC4C-954C-FA3D428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27" y="-108799"/>
            <a:ext cx="10972798" cy="38537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Embeddings and Hierarchies: </a:t>
            </a:r>
            <a:r>
              <a:rPr lang="en-US" i="1" dirty="0"/>
              <a:t>Best of both worlds…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6630-C56F-B142-9635-8E3E88B3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A6DBA-EDD4-994D-9FD9-9394FFF1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559B-100C-0240-A35D-39EB88CA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CBF83-A067-BF43-ABC1-00E2C67EACE5}"/>
              </a:ext>
            </a:extLst>
          </p:cNvPr>
          <p:cNvSpPr/>
          <p:nvPr/>
        </p:nvSpPr>
        <p:spPr>
          <a:xfrm>
            <a:off x="609600" y="5023181"/>
            <a:ext cx="10972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sz="1200" i="1" dirty="0" err="1"/>
              <a:t>Bandara</a:t>
            </a:r>
            <a:r>
              <a:rPr lang="en-US" sz="1200" i="1" dirty="0"/>
              <a:t>, K., </a:t>
            </a:r>
            <a:r>
              <a:rPr lang="en-US" sz="1200" i="1" dirty="0" err="1"/>
              <a:t>Bergmeir</a:t>
            </a:r>
            <a:r>
              <a:rPr lang="en-US" sz="1200" i="1" dirty="0"/>
              <a:t>, C.&amp; </a:t>
            </a:r>
            <a:r>
              <a:rPr lang="en-US" sz="1200" i="1" dirty="0" err="1"/>
              <a:t>Smyl</a:t>
            </a:r>
            <a:r>
              <a:rPr lang="en-US" sz="1200" i="1" dirty="0"/>
              <a:t>, S. (2017) Forecasting Across Time Series Databases Using Recurrent Neural Networks on Groups of Similar Series: A Clustering Approach. http://</a:t>
            </a:r>
            <a:r>
              <a:rPr lang="en-US" sz="1200" i="1" dirty="0" err="1"/>
              <a:t>arxiv.org</a:t>
            </a:r>
            <a:r>
              <a:rPr lang="en-US" sz="1200" i="1" dirty="0"/>
              <a:t>/abs/1710.03222. </a:t>
            </a:r>
          </a:p>
          <a:p>
            <a:r>
              <a:rPr lang="en-US" sz="1200" i="1" dirty="0"/>
              <a:t>(b) </a:t>
            </a:r>
            <a:r>
              <a:rPr lang="en-US" sz="1200" i="1" dirty="0" err="1"/>
              <a:t>Bandara</a:t>
            </a:r>
            <a:r>
              <a:rPr lang="en-US" sz="1200" i="1" dirty="0"/>
              <a:t>, K., Shi, P., </a:t>
            </a:r>
            <a:r>
              <a:rPr lang="en-US" sz="1200" i="1" dirty="0" err="1"/>
              <a:t>Bergmeir</a:t>
            </a:r>
            <a:r>
              <a:rPr lang="en-US" sz="1200" i="1" dirty="0"/>
              <a:t>, C., </a:t>
            </a:r>
            <a:r>
              <a:rPr lang="en-US" sz="1200" i="1" dirty="0" err="1"/>
              <a:t>Hewamalage</a:t>
            </a:r>
            <a:r>
              <a:rPr lang="en-US" sz="1200" i="1" dirty="0"/>
              <a:t>, H., Tran, Q., and Seaman, B. (2019). Sales demand forecast in e-commerce using a long short-term memory neural network methodology. http://</a:t>
            </a:r>
            <a:r>
              <a:rPr lang="en-US" sz="1200" i="1" dirty="0" err="1"/>
              <a:t>arxiv.org</a:t>
            </a:r>
            <a:r>
              <a:rPr lang="en-US" sz="1200" i="1" dirty="0"/>
              <a:t>/abs/1901.04028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F7A7D1C-A510-DB4B-A5C4-F6487B671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0111"/>
            <a:ext cx="4899102" cy="3846541"/>
          </a:xfrm>
        </p:spPr>
        <p:txBody>
          <a:bodyPr>
            <a:normAutofit/>
          </a:bodyPr>
          <a:lstStyle/>
          <a:p>
            <a:r>
              <a:rPr lang="en-US" sz="2400" dirty="0"/>
              <a:t>In (a) and (b): Domain knowledge based product grouping improves forecast accuracy.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 (b):  Preprocessing scheme tested at multiple levels of a real </a:t>
            </a:r>
            <a:r>
              <a:rPr lang="en-US" sz="2400" dirty="0" err="1"/>
              <a:t>E.com</a:t>
            </a:r>
            <a:r>
              <a:rPr lang="en-US" sz="2400" dirty="0"/>
              <a:t> product hierarchy (</a:t>
            </a:r>
            <a:r>
              <a:rPr lang="en-US" sz="2400" dirty="0" err="1"/>
              <a:t>Walmart.com</a:t>
            </a:r>
            <a:r>
              <a:rPr lang="en-US" sz="2400" dirty="0"/>
              <a:t>)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9CB831-012E-8649-A45D-292D0FB19D8F}"/>
              </a:ext>
            </a:extLst>
          </p:cNvPr>
          <p:cNvCxnSpPr/>
          <p:nvPr/>
        </p:nvCxnSpPr>
        <p:spPr>
          <a:xfrm>
            <a:off x="127976" y="688082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6351821-B89B-E548-B39A-F1F8709F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53" y="1140111"/>
            <a:ext cx="5170493" cy="36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87E29-DADF-8E44-9FC0-04A8D918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" y="603726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5/20/19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E94B1-0771-704C-9449-A3D6B711D1DE}"/>
              </a:ext>
            </a:extLst>
          </p:cNvPr>
          <p:cNvSpPr txBox="1"/>
          <p:nvPr/>
        </p:nvSpPr>
        <p:spPr>
          <a:xfrm>
            <a:off x="512102" y="1991140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Skander Hannachi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Current Role: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Part of Merchandise Forecasting and Replenishment Technology team at Nordstrom.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Previously: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Consulting and development work for forecasting, replenishment and planning solutions for different North American retailers.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Ph. D in computational intelligence from Tokyo Institute of Technology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Thesis: “</a:t>
            </a:r>
            <a:r>
              <a:rPr lang="en-US" sz="1100" i="1" dirty="0"/>
              <a:t>A fuzzy logic approach to the emulation of quantum and parallel computing.”</a:t>
            </a:r>
            <a:br>
              <a:rPr lang="en-US" dirty="0"/>
            </a:br>
            <a:endParaRPr lang="en-US" sz="11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Past research interests included: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Fuzzy Logic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Quantum Computing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Neural Networks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Statistical and ML algorithms applied to marine biology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352BD-7A06-DA4D-A4BF-DC9B8F6F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Skander Hannachi - Neural Networks for Demand Forecasting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FC48-7609-8144-890F-55097B2E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CCAA38D-9C1F-C144-819E-8F10C2DA66D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Content Placeholder 17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2325D117-97B0-7C48-B4E3-97CEB536E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5420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D7F7-4BE0-BC4C-954C-FA3D428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27" y="-108799"/>
            <a:ext cx="10972798" cy="38537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1" dirty="0"/>
              <a:t>…maybe?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6630-C56F-B142-9635-8E3E88B3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A6DBA-EDD4-994D-9FD9-9394FFF1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559B-100C-0240-A35D-39EB88CA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CBF83-A067-BF43-ABC1-00E2C67EACE5}"/>
              </a:ext>
            </a:extLst>
          </p:cNvPr>
          <p:cNvSpPr/>
          <p:nvPr/>
        </p:nvSpPr>
        <p:spPr>
          <a:xfrm>
            <a:off x="609600" y="5256003"/>
            <a:ext cx="10972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sz="1200" i="1" dirty="0" err="1"/>
              <a:t>Bandara</a:t>
            </a:r>
            <a:r>
              <a:rPr lang="en-US" sz="1200" i="1" dirty="0"/>
              <a:t>, K., </a:t>
            </a:r>
            <a:r>
              <a:rPr lang="en-US" sz="1200" i="1" dirty="0" err="1"/>
              <a:t>Bergmeir</a:t>
            </a:r>
            <a:r>
              <a:rPr lang="en-US" sz="1200" i="1" dirty="0"/>
              <a:t>, C.&amp; </a:t>
            </a:r>
            <a:r>
              <a:rPr lang="en-US" sz="1200" i="1" dirty="0" err="1"/>
              <a:t>Smyl</a:t>
            </a:r>
            <a:r>
              <a:rPr lang="en-US" sz="1200" i="1" dirty="0"/>
              <a:t>, S. (2017) Forecasting Across Time Series Databases Using Recurrent Neural Networks on Groups of Similar Series: A Clustering Approach. http://</a:t>
            </a:r>
            <a:r>
              <a:rPr lang="en-US" sz="1200" i="1" dirty="0" err="1"/>
              <a:t>arxiv.org</a:t>
            </a:r>
            <a:r>
              <a:rPr lang="en-US" sz="1200" i="1" dirty="0"/>
              <a:t>/abs/1710.03222. </a:t>
            </a:r>
          </a:p>
          <a:p>
            <a:r>
              <a:rPr lang="en-US" sz="1200" i="1" dirty="0"/>
              <a:t>(b) </a:t>
            </a:r>
            <a:r>
              <a:rPr lang="en-US" sz="1200" i="1" dirty="0" err="1"/>
              <a:t>Bandara</a:t>
            </a:r>
            <a:r>
              <a:rPr lang="en-US" sz="1200" i="1" dirty="0"/>
              <a:t>, K., Shi, P., </a:t>
            </a:r>
            <a:r>
              <a:rPr lang="en-US" sz="1200" i="1" dirty="0" err="1"/>
              <a:t>Bergmeir</a:t>
            </a:r>
            <a:r>
              <a:rPr lang="en-US" sz="1200" i="1" dirty="0"/>
              <a:t>, C., </a:t>
            </a:r>
            <a:r>
              <a:rPr lang="en-US" sz="1200" i="1" dirty="0" err="1"/>
              <a:t>Hewamalage</a:t>
            </a:r>
            <a:r>
              <a:rPr lang="en-US" sz="1200" i="1" dirty="0"/>
              <a:t>, H., Tran, Q., and Seaman, B. (2019). Sales demand forecast in e-commerce using a long short-term memory neural network methodology. http://arxiv.org/abs/1901.04028</a:t>
            </a:r>
          </a:p>
          <a:p>
            <a:r>
              <a:rPr lang="en-US" sz="1200" i="1" dirty="0"/>
              <a:t>(c) </a:t>
            </a:r>
            <a:r>
              <a:rPr lang="en-US" sz="1200" i="1" dirty="0" err="1"/>
              <a:t>Flunkert</a:t>
            </a:r>
            <a:r>
              <a:rPr lang="en-US" sz="1200" i="1" dirty="0"/>
              <a:t>, V., Salinas, D., and </a:t>
            </a:r>
            <a:r>
              <a:rPr lang="en-US" sz="1200" i="1" dirty="0" err="1"/>
              <a:t>Gasthaus</a:t>
            </a:r>
            <a:r>
              <a:rPr lang="en-US" sz="1200" i="1" dirty="0"/>
              <a:t>, J. (2017) </a:t>
            </a:r>
            <a:r>
              <a:rPr lang="en-US" sz="1200" i="1" dirty="0" err="1"/>
              <a:t>DeepAR</a:t>
            </a:r>
            <a:r>
              <a:rPr lang="en-US" sz="1200" i="1" dirty="0"/>
              <a:t>: Probabilistic forecasting with autoregressive recurrent networks. http://</a:t>
            </a:r>
            <a:r>
              <a:rPr lang="en-US" sz="1200" i="1" dirty="0" err="1"/>
              <a:t>arxiv</a:t>
            </a:r>
            <a:r>
              <a:rPr lang="en-US" sz="1200" i="1" dirty="0"/>
              <a:t>. org/abs/1704.04110. </a:t>
            </a:r>
          </a:p>
          <a:p>
            <a:endParaRPr lang="en-US" sz="1200" i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F7A7D1C-A510-DB4B-A5C4-F6487B671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27" y="957433"/>
            <a:ext cx="3974481" cy="3846541"/>
          </a:xfrm>
        </p:spPr>
        <p:txBody>
          <a:bodyPr>
            <a:normAutofit/>
          </a:bodyPr>
          <a:lstStyle/>
          <a:p>
            <a:r>
              <a:rPr lang="en-US" sz="1800" dirty="0"/>
              <a:t>Experiments in (b) don’t use domain based priors </a:t>
            </a:r>
          </a:p>
          <a:p>
            <a:r>
              <a:rPr lang="en-US" sz="1800" dirty="0"/>
              <a:t>Only empirical metrics (sales rank and sparsity) are used for clustering</a:t>
            </a:r>
          </a:p>
          <a:p>
            <a:r>
              <a:rPr lang="en-US" sz="1800" dirty="0"/>
              <a:t>Moreover in (c) it is argued that </a:t>
            </a:r>
            <a:r>
              <a:rPr lang="en-US" sz="1800" dirty="0" err="1"/>
              <a:t>E.com</a:t>
            </a:r>
            <a:r>
              <a:rPr lang="en-US" sz="1800" dirty="0"/>
              <a:t> data is </a:t>
            </a:r>
            <a:r>
              <a:rPr lang="en-US" sz="1800" i="1" dirty="0"/>
              <a:t>scale free </a:t>
            </a:r>
            <a:r>
              <a:rPr lang="en-US" sz="1800" i="1" dirty="0">
                <a:sym typeface="Wingdings" pitchFamily="2" charset="2"/>
              </a:rPr>
              <a:t>=&gt; Clustering is impossible</a:t>
            </a:r>
            <a:endParaRPr lang="en-US" sz="1800" i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9CB831-012E-8649-A45D-292D0FB19D8F}"/>
              </a:ext>
            </a:extLst>
          </p:cNvPr>
          <p:cNvCxnSpPr/>
          <p:nvPr/>
        </p:nvCxnSpPr>
        <p:spPr>
          <a:xfrm>
            <a:off x="127976" y="688082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37EB789-044B-5A4B-A08C-BE8695F4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26" y="3015813"/>
            <a:ext cx="3149512" cy="21446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C901278-E06E-7F48-8735-AF1F128E5C5C}"/>
              </a:ext>
            </a:extLst>
          </p:cNvPr>
          <p:cNvGrpSpPr/>
          <p:nvPr/>
        </p:nvGrpSpPr>
        <p:grpSpPr>
          <a:xfrm>
            <a:off x="4341040" y="788208"/>
            <a:ext cx="3334072" cy="2000443"/>
            <a:chOff x="4675219" y="971599"/>
            <a:chExt cx="3334072" cy="20004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76AC6E-875D-2C4C-84FF-31D732DAD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219" y="971599"/>
              <a:ext cx="3334072" cy="20004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7D9BF9-005C-7C44-8683-EF5630367396}"/>
                </a:ext>
              </a:extLst>
            </p:cNvPr>
            <p:cNvSpPr txBox="1"/>
            <p:nvPr/>
          </p:nvSpPr>
          <p:spPr>
            <a:xfrm>
              <a:off x="4829339" y="2254578"/>
              <a:ext cx="2687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Clustering is possible!!!!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CF2351-AFA2-9547-9B9A-1DEF0A8159BA}"/>
                </a:ext>
              </a:extLst>
            </p:cNvPr>
            <p:cNvSpPr txBox="1"/>
            <p:nvPr/>
          </p:nvSpPr>
          <p:spPr>
            <a:xfrm>
              <a:off x="4752279" y="1388527"/>
              <a:ext cx="2687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87BC"/>
                  </a:solidFill>
                </a:rPr>
                <a:t>Team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24BB33-F657-BE40-BB96-4150518D957E}"/>
              </a:ext>
            </a:extLst>
          </p:cNvPr>
          <p:cNvGrpSpPr/>
          <p:nvPr/>
        </p:nvGrpSpPr>
        <p:grpSpPr>
          <a:xfrm>
            <a:off x="7635651" y="2627598"/>
            <a:ext cx="3359304" cy="2180064"/>
            <a:chOff x="7635651" y="2627598"/>
            <a:chExt cx="3359304" cy="2180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1F08BD-7DE5-4142-A8D0-F25CF1C53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651" y="2627598"/>
              <a:ext cx="3270096" cy="21800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B22455-0B0E-5145-80E2-1D42F2256420}"/>
                </a:ext>
              </a:extLst>
            </p:cNvPr>
            <p:cNvSpPr txBox="1"/>
            <p:nvPr/>
          </p:nvSpPr>
          <p:spPr>
            <a:xfrm>
              <a:off x="7909002" y="4226064"/>
              <a:ext cx="3085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</a:rPr>
                <a:t>Clustering is not possible!!!!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B2A2CD-1FEF-2142-9C86-62A7ED4CAD24}"/>
                </a:ext>
              </a:extLst>
            </p:cNvPr>
            <p:cNvSpPr txBox="1"/>
            <p:nvPr/>
          </p:nvSpPr>
          <p:spPr>
            <a:xfrm>
              <a:off x="8069766" y="2941051"/>
              <a:ext cx="1438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Team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345ED2B-AD05-8941-B39A-504D4700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916" y="852153"/>
            <a:ext cx="8464093" cy="56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FDCF-D9ED-7F48-9A74-63A035DF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1" y="96184"/>
            <a:ext cx="10515600" cy="1325563"/>
          </a:xfrm>
        </p:spPr>
        <p:txBody>
          <a:bodyPr/>
          <a:lstStyle/>
          <a:p>
            <a:r>
              <a:rPr lang="en-US" dirty="0"/>
              <a:t>Stats methods:  Recursive forecasting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E28CC-BAB4-154B-9524-01B84CCDE3E6}"/>
              </a:ext>
            </a:extLst>
          </p:cNvPr>
          <p:cNvSpPr txBox="1"/>
          <p:nvPr/>
        </p:nvSpPr>
        <p:spPr>
          <a:xfrm>
            <a:off x="8115961" y="2100654"/>
            <a:ext cx="357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errors accumulate the further out the forecast horizon</a:t>
            </a:r>
          </a:p>
        </p:txBody>
      </p:sp>
      <p:pic>
        <p:nvPicPr>
          <p:cNvPr id="8" name="Content Placeholder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61FCD95-E627-804B-BD5C-8CA11EB3F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71" y="1326105"/>
            <a:ext cx="7805090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1A674-26A0-A849-9A58-E1632C96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B08C-B7CA-C04D-A149-D2471E0E4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3A7C4-0FFC-CA41-9F81-A48C1336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A4BED6-40EA-5540-B513-5E20689EDD42}"/>
              </a:ext>
            </a:extLst>
          </p:cNvPr>
          <p:cNvCxnSpPr/>
          <p:nvPr/>
        </p:nvCxnSpPr>
        <p:spPr>
          <a:xfrm>
            <a:off x="120929" y="114895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83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FDCF-D9ED-7F48-9A74-63A035DF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1" y="96184"/>
            <a:ext cx="10515600" cy="1325563"/>
          </a:xfrm>
        </p:spPr>
        <p:txBody>
          <a:bodyPr/>
          <a:lstStyle/>
          <a:p>
            <a:r>
              <a:rPr lang="en-US" dirty="0"/>
              <a:t>(Some) DL methods:  Direct forecasting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E28CC-BAB4-154B-9524-01B84CCDE3E6}"/>
              </a:ext>
            </a:extLst>
          </p:cNvPr>
          <p:cNvSpPr txBox="1"/>
          <p:nvPr/>
        </p:nvSpPr>
        <p:spPr>
          <a:xfrm>
            <a:off x="8576433" y="2512508"/>
            <a:ext cx="357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Improvement in forecast errors, smaller prediction intervals </a:t>
            </a:r>
            <a:r>
              <a:rPr lang="en-US" baseline="30000" dirty="0"/>
              <a:t>(a),(b)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B8EE3F-CE18-3841-AA32-6016DC759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71" y="1748528"/>
            <a:ext cx="8265562" cy="282062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05371-97C1-DE44-A33D-6E2016B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1FDEC-362E-AB4C-AA06-67C6EDD5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99CCA-9E8E-4847-9D77-9A824CE4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84DAA9-E26A-4743-99C4-785496A2AB9F}"/>
              </a:ext>
            </a:extLst>
          </p:cNvPr>
          <p:cNvCxnSpPr/>
          <p:nvPr/>
        </p:nvCxnSpPr>
        <p:spPr>
          <a:xfrm>
            <a:off x="133056" y="111847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87F9A3-EA35-B54A-8AC5-828DBCFF14E3}"/>
              </a:ext>
            </a:extLst>
          </p:cNvPr>
          <p:cNvSpPr/>
          <p:nvPr/>
        </p:nvSpPr>
        <p:spPr>
          <a:xfrm>
            <a:off x="745067" y="5093193"/>
            <a:ext cx="9905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sz="1200" i="1" dirty="0" err="1"/>
              <a:t>Chevillon</a:t>
            </a:r>
            <a:r>
              <a:rPr lang="en-US" sz="1200" i="1" dirty="0"/>
              <a:t>, G. (2007), ‘Direct multi-step estimation and forecasting’, Journal of Economic Surveys 21(4), 746–785.</a:t>
            </a:r>
          </a:p>
          <a:p>
            <a:pPr marL="228600" indent="-228600">
              <a:buFontTx/>
              <a:buAutoNum type="alphaLcParenBoth"/>
            </a:pPr>
            <a:r>
              <a:rPr lang="en-US" sz="1200" i="1" dirty="0" err="1"/>
              <a:t>Bontempi</a:t>
            </a:r>
            <a:r>
              <a:rPr lang="en-US" sz="1200" i="1" dirty="0"/>
              <a:t>, G.; </a:t>
            </a:r>
            <a:r>
              <a:rPr lang="en-US" sz="1200" i="1" dirty="0" err="1"/>
              <a:t>Taieb</a:t>
            </a:r>
            <a:r>
              <a:rPr lang="en-US" sz="1200" i="1" dirty="0"/>
              <a:t>, S. B.; and Le Borgne, Y.-A. 2013. Machine learning strategies for time series forecasting. In Business Intelligence. Springer. 62–77.  </a:t>
            </a:r>
          </a:p>
        </p:txBody>
      </p:sp>
    </p:spTree>
    <p:extLst>
      <p:ext uri="{BB962C8B-B14F-4D97-AF65-F5344CB8AC3E}">
        <p14:creationId xmlns:p14="http://schemas.microsoft.com/office/powerpoint/2010/main" val="3758464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117B-DD99-264B-9DB2-6B1FB82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MQ-RNN</a:t>
            </a:r>
            <a:r>
              <a:rPr lang="en-US" baseline="30000" dirty="0"/>
              <a:t>(a)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BF3CB-9788-8E4D-A7E2-FF521045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4D4A8-265C-8445-A778-693BB1D4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3E6A1-384C-7743-BA9C-8C4231AE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4888B-FF33-284F-8A9F-5EC9A2CD144C}"/>
              </a:ext>
            </a:extLst>
          </p:cNvPr>
          <p:cNvCxnSpPr/>
          <p:nvPr/>
        </p:nvCxnSpPr>
        <p:spPr>
          <a:xfrm>
            <a:off x="127976" y="115911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A864FE-FBD9-9B45-BF3B-6509B4C41B6F}"/>
              </a:ext>
            </a:extLst>
          </p:cNvPr>
          <p:cNvGrpSpPr/>
          <p:nvPr/>
        </p:nvGrpSpPr>
        <p:grpSpPr>
          <a:xfrm>
            <a:off x="907787" y="2495495"/>
            <a:ext cx="5967147" cy="2878018"/>
            <a:chOff x="907787" y="1976204"/>
            <a:chExt cx="7237292" cy="284192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4DE6530-F3E3-B342-B1B4-8289DD34E96C}"/>
                </a:ext>
              </a:extLst>
            </p:cNvPr>
            <p:cNvSpPr/>
            <p:nvPr/>
          </p:nvSpPr>
          <p:spPr>
            <a:xfrm>
              <a:off x="907787" y="3488860"/>
              <a:ext cx="1965695" cy="43038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921A5-0F9C-3743-9077-49E34B8F1E9A}"/>
                </a:ext>
              </a:extLst>
            </p:cNvPr>
            <p:cNvSpPr/>
            <p:nvPr/>
          </p:nvSpPr>
          <p:spPr>
            <a:xfrm>
              <a:off x="1205693" y="2883791"/>
              <a:ext cx="1369883" cy="43038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accent6"/>
                  </a:solidFill>
                </a:rPr>
                <a:t>LSTM Layer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0E141A2-C277-2A4F-A2B0-EF07D5675421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890635" y="3314181"/>
              <a:ext cx="0" cy="174679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490ECD-7869-8943-B99A-675DC2E63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2043" y="2650915"/>
              <a:ext cx="0" cy="232877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ED2BB25-6F33-DD4B-8CC1-B54E962B7834}"/>
                </a:ext>
              </a:extLst>
            </p:cNvPr>
            <p:cNvSpPr/>
            <p:nvPr/>
          </p:nvSpPr>
          <p:spPr>
            <a:xfrm>
              <a:off x="1361174" y="2235302"/>
              <a:ext cx="1041739" cy="430389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accent6"/>
                  </a:solidFill>
                </a:rPr>
                <a:t>Embedding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EFAB02-A169-FC43-A848-EF2BEA504A5E}"/>
                </a:ext>
              </a:extLst>
            </p:cNvPr>
            <p:cNvGrpSpPr/>
            <p:nvPr/>
          </p:nvGrpSpPr>
          <p:grpSpPr>
            <a:xfrm rot="16200000">
              <a:off x="2016819" y="4215192"/>
              <a:ext cx="911308" cy="282843"/>
              <a:chOff x="1513490" y="3246539"/>
              <a:chExt cx="3174124" cy="125188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0FA746-64E7-7C4C-8F27-592C5ECB74D3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533C857-577C-9D47-B281-46196990A478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41AEE8E-8433-8448-ABBA-32587F220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" name="Picture 34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AD7CCDD9-3FE2-F847-AF0B-2EC05B9B2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553F3B-E1F4-4545-95A8-3B4918359A39}"/>
                </a:ext>
              </a:extLst>
            </p:cNvPr>
            <p:cNvGrpSpPr/>
            <p:nvPr/>
          </p:nvGrpSpPr>
          <p:grpSpPr>
            <a:xfrm rot="16200000">
              <a:off x="1567811" y="4215192"/>
              <a:ext cx="911308" cy="282843"/>
              <a:chOff x="1513490" y="3246539"/>
              <a:chExt cx="3174124" cy="125188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37EB21-D4F1-D445-95C0-B7924CAD8346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7A7A021-ECE1-B24A-99FE-EA2DB8AAE753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816421E-74A5-5846-8749-53070885F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ED649B56-ADF3-274B-97A5-82F4BE1B1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F93985-E269-7345-9555-FAC8A45876E9}"/>
                </a:ext>
              </a:extLst>
            </p:cNvPr>
            <p:cNvGrpSpPr/>
            <p:nvPr/>
          </p:nvGrpSpPr>
          <p:grpSpPr>
            <a:xfrm rot="16200000">
              <a:off x="1091922" y="4221055"/>
              <a:ext cx="911308" cy="282843"/>
              <a:chOff x="1513490" y="3246539"/>
              <a:chExt cx="3174124" cy="125188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68438FA-51F4-4E4A-B89E-9020F7D4BE7E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FE57756-A064-2B4B-A1B8-CDBE1EAC7CAC}"/>
                  </a:ext>
                </a:extLst>
              </p:cNvPr>
              <p:cNvCxnSpPr>
                <a:cxnSpLocks/>
                <a:endCxn id="24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B64B3FA-7085-4B46-9DFD-AB11283E7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E51ECC48-D382-CF49-975D-87086D133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B0487B7-C9F2-294C-8B0E-45A21592D3CC}"/>
                </a:ext>
              </a:extLst>
            </p:cNvPr>
            <p:cNvGrpSpPr/>
            <p:nvPr/>
          </p:nvGrpSpPr>
          <p:grpSpPr>
            <a:xfrm rot="16200000">
              <a:off x="608617" y="4221055"/>
              <a:ext cx="911308" cy="282843"/>
              <a:chOff x="1513490" y="3246539"/>
              <a:chExt cx="3174124" cy="125188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247C5CD-4AED-D44D-9DCE-F70193257F5F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F294C6B-1FF2-8240-B246-8F92371795D5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5DAD3EA-84AA-8443-AFF8-D138B135A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60D2B2DC-9C52-A542-AC20-100571358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3A23F41-994A-1B4F-B162-745AB8F51D78}"/>
                </a:ext>
              </a:extLst>
            </p:cNvPr>
            <p:cNvGrpSpPr/>
            <p:nvPr/>
          </p:nvGrpSpPr>
          <p:grpSpPr>
            <a:xfrm>
              <a:off x="4379100" y="2875111"/>
              <a:ext cx="3765979" cy="1570472"/>
              <a:chOff x="6663837" y="2662946"/>
              <a:chExt cx="6716226" cy="2139128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3162CFBF-D3C0-774D-9AE9-DCE870E6DFF9}"/>
                  </a:ext>
                </a:extLst>
              </p:cNvPr>
              <p:cNvSpPr/>
              <p:nvPr/>
            </p:nvSpPr>
            <p:spPr>
              <a:xfrm>
                <a:off x="6663837" y="4214245"/>
                <a:ext cx="1875190" cy="587829"/>
              </a:xfrm>
              <a:prstGeom prst="roundRect">
                <a:avLst/>
              </a:prstGeom>
              <a:noFill/>
              <a:ln w="444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accent6"/>
                    </a:solidFill>
                  </a:rPr>
                  <a:t>Embedding</a:t>
                </a: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0BD9565A-D92A-C444-A247-8D9506694997}"/>
                  </a:ext>
                </a:extLst>
              </p:cNvPr>
              <p:cNvSpPr/>
              <p:nvPr/>
            </p:nvSpPr>
            <p:spPr>
              <a:xfrm>
                <a:off x="11208566" y="2662946"/>
                <a:ext cx="2171497" cy="587829"/>
              </a:xfrm>
              <a:prstGeom prst="roundRect">
                <a:avLst/>
              </a:prstGeom>
              <a:noFill/>
              <a:ln w="444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accent6"/>
                    </a:solidFill>
                  </a:rPr>
                  <a:t>Global FFN Decoder </a:t>
                </a:r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6D4709BF-34D0-2D49-9598-65316A8422E8}"/>
                  </a:ext>
                </a:extLst>
              </p:cNvPr>
              <p:cNvSpPr/>
              <p:nvPr/>
            </p:nvSpPr>
            <p:spPr>
              <a:xfrm>
                <a:off x="8680600" y="4214245"/>
                <a:ext cx="1875190" cy="587829"/>
              </a:xfrm>
              <a:prstGeom prst="roundRect">
                <a:avLst/>
              </a:prstGeom>
              <a:noFill/>
              <a:ln w="444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accent6"/>
                    </a:solidFill>
                  </a:rPr>
                  <a:t>New Data</a:t>
                </a:r>
              </a:p>
            </p:txBody>
          </p:sp>
        </p:grp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FD3420DF-4AD2-494C-A8D3-387066495E49}"/>
                </a:ext>
              </a:extLst>
            </p:cNvPr>
            <p:cNvCxnSpPr>
              <a:cxnSpLocks/>
              <a:stCxn id="15" idx="3"/>
              <a:endCxn id="37" idx="1"/>
            </p:cNvCxnSpPr>
            <p:nvPr/>
          </p:nvCxnSpPr>
          <p:spPr>
            <a:xfrm>
              <a:off x="2402913" y="2450497"/>
              <a:ext cx="1976187" cy="1779306"/>
            </a:xfrm>
            <a:prstGeom prst="bentConnector3">
              <a:avLst/>
            </a:prstGeom>
            <a:ln w="349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F81B03BF-3B97-DE47-9CAE-5D635CC3F918}"/>
                </a:ext>
              </a:extLst>
            </p:cNvPr>
            <p:cNvSpPr/>
            <p:nvPr/>
          </p:nvSpPr>
          <p:spPr>
            <a:xfrm>
              <a:off x="5580246" y="2883791"/>
              <a:ext cx="897034" cy="431563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accent6"/>
                  </a:solidFill>
                </a:rPr>
                <a:t>Local FFN Decoder 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3D517D77-4AA0-A148-82FD-F2024A926A06}"/>
                </a:ext>
              </a:extLst>
            </p:cNvPr>
            <p:cNvSpPr/>
            <p:nvPr/>
          </p:nvSpPr>
          <p:spPr>
            <a:xfrm>
              <a:off x="4507525" y="2885268"/>
              <a:ext cx="897034" cy="431563"/>
            </a:xfrm>
            <a:prstGeom prst="round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accent6"/>
                  </a:solidFill>
                </a:rPr>
                <a:t>Local FFN Decoder 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E1E24930-5300-AC47-97B9-D00F6F296629}"/>
                </a:ext>
              </a:extLst>
            </p:cNvPr>
            <p:cNvCxnSpPr>
              <a:cxnSpLocks/>
              <a:stCxn id="46" idx="0"/>
              <a:endCxn id="39" idx="2"/>
            </p:cNvCxnSpPr>
            <p:nvPr/>
          </p:nvCxnSpPr>
          <p:spPr>
            <a:xfrm rot="5400000" flipH="1" flipV="1">
              <a:off x="6432308" y="2910060"/>
              <a:ext cx="707345" cy="1500576"/>
            </a:xfrm>
            <a:prstGeom prst="bentConnector3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E27CB9DA-3AAD-B74F-8C55-0F72EF269B8F}"/>
                </a:ext>
              </a:extLst>
            </p:cNvPr>
            <p:cNvCxnSpPr>
              <a:cxnSpLocks/>
              <a:stCxn id="37" idx="0"/>
              <a:endCxn id="39" idx="2"/>
            </p:cNvCxnSpPr>
            <p:nvPr/>
          </p:nvCxnSpPr>
          <p:spPr>
            <a:xfrm rot="5400000" flipH="1" flipV="1">
              <a:off x="5866880" y="2344631"/>
              <a:ext cx="707345" cy="2631432"/>
            </a:xfrm>
            <a:prstGeom prst="bentConnector3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CA01457-24D1-1F4D-AEC7-86BBE1C93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9417" y="3306674"/>
              <a:ext cx="0" cy="676663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53AE4D-1CAB-D343-B019-7927193B7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5241" y="3346184"/>
              <a:ext cx="0" cy="676663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BF4EFB0-622F-764F-AD9B-FB030330E059}"/>
                </a:ext>
              </a:extLst>
            </p:cNvPr>
            <p:cNvGrpSpPr/>
            <p:nvPr/>
          </p:nvGrpSpPr>
          <p:grpSpPr>
            <a:xfrm rot="16200000">
              <a:off x="4429545" y="2313013"/>
              <a:ext cx="911308" cy="282843"/>
              <a:chOff x="1513490" y="3246539"/>
              <a:chExt cx="3174124" cy="1251889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82B5B2E-33E2-9545-8070-286045F475E9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6DF6F7E-1791-7540-927E-14EE3B31CD04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224F55A-CADA-F746-A168-A3A3B6E04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EA7F3A5A-912F-304D-8096-23B2B465F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CA53CCC-AADF-A544-9C62-F8653F78AF73}"/>
                </a:ext>
              </a:extLst>
            </p:cNvPr>
            <p:cNvGrpSpPr/>
            <p:nvPr/>
          </p:nvGrpSpPr>
          <p:grpSpPr>
            <a:xfrm rot="16200000">
              <a:off x="5592303" y="2290436"/>
              <a:ext cx="911308" cy="282843"/>
              <a:chOff x="1513490" y="3246539"/>
              <a:chExt cx="3174124" cy="125188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3D0CFBD-7022-B44C-8AAC-0924692E09A2}"/>
                  </a:ext>
                </a:extLst>
              </p:cNvPr>
              <p:cNvSpPr/>
              <p:nvPr/>
            </p:nvSpPr>
            <p:spPr>
              <a:xfrm>
                <a:off x="2627594" y="3246539"/>
                <a:ext cx="1123435" cy="1251889"/>
              </a:xfrm>
              <a:prstGeom prst="ellipse">
                <a:avLst/>
              </a:prstGeom>
              <a:ln w="41275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3654F2A5-B5B8-F14D-905E-12130541C5B4}"/>
                  </a:ext>
                </a:extLst>
              </p:cNvPr>
              <p:cNvCxnSpPr>
                <a:cxnSpLocks/>
                <a:endCxn id="110" idx="2"/>
              </p:cNvCxnSpPr>
              <p:nvPr/>
            </p:nvCxnSpPr>
            <p:spPr>
              <a:xfrm>
                <a:off x="1513490" y="3872484"/>
                <a:ext cx="1114104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95380C8-71B2-C641-B393-E542730C4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028" y="3888893"/>
                <a:ext cx="936586" cy="0"/>
              </a:xfrm>
              <a:prstGeom prst="straightConnector1">
                <a:avLst/>
              </a:prstGeom>
              <a:ln w="412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3" name="Picture 112" descr="A picture containing object, antenna, indoor&#13;&#10;&#13;&#10;Description automatically generated">
                <a:extLst>
                  <a:ext uri="{FF2B5EF4-FFF2-40B4-BE49-F238E27FC236}">
                    <a16:creationId xmlns:a16="http://schemas.microsoft.com/office/drawing/2014/main" id="{2C183845-E7E9-A048-BBB1-EDE022A7D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3790" y="3548609"/>
                <a:ext cx="855093" cy="682927"/>
              </a:xfrm>
              <a:prstGeom prst="rect">
                <a:avLst/>
              </a:prstGeom>
            </p:spPr>
          </p:pic>
        </p:grp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D9327B7-7B2F-D949-A269-EAAE0D35B1D7}"/>
              </a:ext>
            </a:extLst>
          </p:cNvPr>
          <p:cNvCxnSpPr>
            <a:cxnSpLocks/>
            <a:stCxn id="39" idx="1"/>
            <a:endCxn id="68" idx="3"/>
          </p:cNvCxnSpPr>
          <p:nvPr/>
        </p:nvCxnSpPr>
        <p:spPr>
          <a:xfrm flipH="1">
            <a:off x="5499834" y="3624340"/>
            <a:ext cx="371172" cy="8790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45B5F57D-414F-2F4C-89CF-BEE27D9FBA71}"/>
              </a:ext>
            </a:extLst>
          </p:cNvPr>
          <p:cNvSpPr/>
          <p:nvPr/>
        </p:nvSpPr>
        <p:spPr>
          <a:xfrm>
            <a:off x="7032611" y="3755839"/>
            <a:ext cx="1061943" cy="24138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C6A6C-DBAB-CE4C-AA65-0CD6F0DFAB7F}"/>
              </a:ext>
            </a:extLst>
          </p:cNvPr>
          <p:cNvSpPr txBox="1"/>
          <p:nvPr/>
        </p:nvSpPr>
        <p:spPr>
          <a:xfrm>
            <a:off x="7003187" y="3209795"/>
            <a:ext cx="112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Quantile Forecasts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A8A20BBF-6C18-3544-A46F-1BFD51F57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228" y="2888088"/>
            <a:ext cx="3179044" cy="1924749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89B2CBAD-E57C-E046-833C-428AFFB38F53}"/>
              </a:ext>
            </a:extLst>
          </p:cNvPr>
          <p:cNvSpPr txBox="1"/>
          <p:nvPr/>
        </p:nvSpPr>
        <p:spPr>
          <a:xfrm>
            <a:off x="523240" y="1248481"/>
            <a:ext cx="6622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Quantile forecast: Output is  a non-parametric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grouping agnostic: learns correlations across all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</a:t>
            </a:r>
            <a:r>
              <a:rPr lang="en-US" dirty="0" err="1"/>
              <a:t>forecasing</a:t>
            </a:r>
            <a:r>
              <a:rPr lang="en-US" dirty="0"/>
              <a:t>  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4E8B584-60B2-044B-A01D-73B7ECE7460E}"/>
              </a:ext>
            </a:extLst>
          </p:cNvPr>
          <p:cNvSpPr/>
          <p:nvPr/>
        </p:nvSpPr>
        <p:spPr>
          <a:xfrm>
            <a:off x="1981254" y="5497069"/>
            <a:ext cx="89351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(a) Wen, R., </a:t>
            </a:r>
            <a:r>
              <a:rPr lang="en-US" sz="1200" dirty="0" err="1"/>
              <a:t>Torkkola</a:t>
            </a:r>
            <a:r>
              <a:rPr lang="en-US" sz="1200" dirty="0"/>
              <a:t>, K. , and </a:t>
            </a:r>
            <a:r>
              <a:rPr lang="en-US" sz="1200" dirty="0" err="1"/>
              <a:t>Narayanaswamy</a:t>
            </a:r>
            <a:r>
              <a:rPr lang="en-US" sz="1200" dirty="0"/>
              <a:t>, B., (2017) A multi-horizon </a:t>
            </a:r>
            <a:r>
              <a:rPr lang="en-US" sz="1200" dirty="0" err="1"/>
              <a:t>quan</a:t>
            </a:r>
            <a:r>
              <a:rPr lang="en-US" sz="1200" dirty="0"/>
              <a:t>- tile recurrent forecaster. In </a:t>
            </a:r>
            <a:r>
              <a:rPr lang="en-US" sz="1200" i="1" dirty="0"/>
              <a:t>NIPS Time Series Workshop</a:t>
            </a:r>
            <a:r>
              <a:rPr lang="en-US" sz="1200" dirty="0"/>
              <a:t>.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094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117B-DD99-264B-9DB2-6B1FB82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-1428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Additional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21E7-2BC9-9C48-A794-B9060580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1470304"/>
            <a:ext cx="5924871" cy="4351338"/>
          </a:xfrm>
        </p:spPr>
        <p:txBody>
          <a:bodyPr>
            <a:normAutofit/>
          </a:bodyPr>
          <a:lstStyle/>
          <a:p>
            <a:r>
              <a:rPr lang="en-US" sz="1400" dirty="0"/>
              <a:t>ES-RNN: </a:t>
            </a:r>
          </a:p>
          <a:p>
            <a:pPr lvl="1"/>
            <a:r>
              <a:rPr lang="en-US" sz="1400" dirty="0"/>
              <a:t>Local Holt-Winters + Global RNN: 1</a:t>
            </a:r>
            <a:r>
              <a:rPr lang="en-US" sz="1400" baseline="30000" dirty="0"/>
              <a:t>st</a:t>
            </a:r>
            <a:r>
              <a:rPr lang="en-US" sz="1400" dirty="0"/>
              <a:t> place in M4 Competition </a:t>
            </a:r>
          </a:p>
          <a:p>
            <a:r>
              <a:rPr lang="en-US" sz="1400" dirty="0"/>
              <a:t>Spline RNN:</a:t>
            </a:r>
          </a:p>
          <a:p>
            <a:pPr lvl="1"/>
            <a:r>
              <a:rPr lang="en-US" sz="1400" dirty="0" err="1"/>
              <a:t>DeepAR</a:t>
            </a:r>
            <a:r>
              <a:rPr lang="en-US" sz="1400" dirty="0"/>
              <a:t>: Full distribution, but parametric </a:t>
            </a:r>
          </a:p>
          <a:p>
            <a:pPr lvl="1"/>
            <a:r>
              <a:rPr lang="en-US" sz="1400" dirty="0"/>
              <a:t>MQ-RNN: Non-parametric quantiles, but risk of inconsistent quantiles (e.g. P(85%) &gt; P(90%)) </a:t>
            </a:r>
          </a:p>
          <a:p>
            <a:pPr lvl="1"/>
            <a:r>
              <a:rPr lang="en-US" sz="1400" dirty="0"/>
              <a:t>Spline RNN: full distribution, non-parametric: </a:t>
            </a:r>
            <a:r>
              <a:rPr lang="en-US" sz="1400" i="1" dirty="0"/>
              <a:t>Best of both worlds!!!</a:t>
            </a:r>
            <a:endParaRPr lang="en-US" sz="1400" dirty="0"/>
          </a:p>
          <a:p>
            <a:r>
              <a:rPr lang="en-US" sz="1400" dirty="0"/>
              <a:t>Deep State Space Models:</a:t>
            </a:r>
          </a:p>
          <a:p>
            <a:pPr lvl="1"/>
            <a:r>
              <a:rPr lang="en-US" sz="1400" dirty="0"/>
              <a:t>Bridging the gap between SSM and DL</a:t>
            </a:r>
          </a:p>
          <a:p>
            <a:r>
              <a:rPr lang="en-US" sz="1400" dirty="0"/>
              <a:t>Deep Factor Models:</a:t>
            </a:r>
          </a:p>
          <a:p>
            <a:pPr lvl="1"/>
            <a:r>
              <a:rPr lang="en-US" sz="1400" dirty="0"/>
              <a:t>More comprehensive uncertainty modelling </a:t>
            </a:r>
          </a:p>
          <a:p>
            <a:r>
              <a:rPr lang="en-US" sz="1400" dirty="0"/>
              <a:t>CNN and </a:t>
            </a:r>
            <a:r>
              <a:rPr lang="en-US" sz="1400" dirty="0" err="1"/>
              <a:t>Wavenet</a:t>
            </a:r>
            <a:r>
              <a:rPr lang="en-US" sz="1400" dirty="0"/>
              <a:t> models: </a:t>
            </a:r>
          </a:p>
          <a:p>
            <a:pPr lvl="1"/>
            <a:r>
              <a:rPr lang="en-US" sz="1400" dirty="0"/>
              <a:t>Bring more frequency domain techniques to the mix 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72C6-AE39-B54A-BCDA-62A23258B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D8293-D28A-F943-8992-4C379EFE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3815B-C410-6349-A51A-6CF10877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498A0A-26A4-4249-A8DA-3F6D923307BA}"/>
              </a:ext>
            </a:extLst>
          </p:cNvPr>
          <p:cNvCxnSpPr/>
          <p:nvPr/>
        </p:nvCxnSpPr>
        <p:spPr>
          <a:xfrm>
            <a:off x="127976" y="93559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5202B4-ACB7-774B-8AB6-E1EF402FB29E}"/>
              </a:ext>
            </a:extLst>
          </p:cNvPr>
          <p:cNvSpPr txBox="1">
            <a:spLocks/>
          </p:cNvSpPr>
          <p:nvPr/>
        </p:nvSpPr>
        <p:spPr>
          <a:xfrm>
            <a:off x="7123292" y="1470304"/>
            <a:ext cx="4764884" cy="2908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Kaggle</a:t>
            </a:r>
          </a:p>
          <a:p>
            <a:r>
              <a:rPr lang="en-US" sz="1400" dirty="0"/>
              <a:t>Wikipedia Traffic Forecasting: </a:t>
            </a:r>
          </a:p>
          <a:p>
            <a:pPr lvl="1"/>
            <a:r>
              <a:rPr lang="en-US" sz="1400" dirty="0"/>
              <a:t>seq2seq model</a:t>
            </a:r>
          </a:p>
          <a:p>
            <a:pPr lvl="1"/>
            <a:r>
              <a:rPr lang="en-US" sz="1400" dirty="0"/>
              <a:t>COBO Training </a:t>
            </a:r>
          </a:p>
          <a:p>
            <a:r>
              <a:rPr lang="en-US" sz="1400" dirty="0" err="1"/>
              <a:t>Corporacion</a:t>
            </a:r>
            <a:r>
              <a:rPr lang="en-US" sz="1400" dirty="0"/>
              <a:t> </a:t>
            </a:r>
            <a:r>
              <a:rPr lang="en-US" sz="1400" dirty="0" err="1"/>
              <a:t>Favorita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Ensemble of  2 Tree based models + 2 </a:t>
            </a:r>
            <a:r>
              <a:rPr lang="en-US" sz="1400" dirty="0" err="1"/>
              <a:t>NNets</a:t>
            </a:r>
            <a:endParaRPr lang="en-US" sz="14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09F3E-CC3D-084A-8345-FB07385005F6}"/>
              </a:ext>
            </a:extLst>
          </p:cNvPr>
          <p:cNvSpPr/>
          <p:nvPr/>
        </p:nvSpPr>
        <p:spPr>
          <a:xfrm>
            <a:off x="383822" y="1309511"/>
            <a:ext cx="6242756" cy="4030133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CBAADA-3D4F-2E4D-85CF-873B47143566}"/>
              </a:ext>
            </a:extLst>
          </p:cNvPr>
          <p:cNvSpPr/>
          <p:nvPr/>
        </p:nvSpPr>
        <p:spPr>
          <a:xfrm>
            <a:off x="6846713" y="1315154"/>
            <a:ext cx="4645376" cy="4030133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3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D7F7-4BE0-BC4C-954C-FA3D428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-138272"/>
            <a:ext cx="10515600" cy="1325563"/>
          </a:xfrm>
        </p:spPr>
        <p:txBody>
          <a:bodyPr/>
          <a:lstStyle/>
          <a:p>
            <a:r>
              <a:rPr lang="en-US" dirty="0"/>
              <a:t>Outcomes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CBC6-9F0D-1A40-95EB-49F5ED3D1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5" y="125333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600" dirty="0"/>
              <a:t>Professional:</a:t>
            </a:r>
          </a:p>
          <a:p>
            <a:r>
              <a:rPr lang="en-US" sz="1600" dirty="0"/>
              <a:t>DL for time series forecasting worth pursuing, </a:t>
            </a:r>
          </a:p>
          <a:p>
            <a:pPr marL="0" indent="0">
              <a:buNone/>
            </a:pPr>
            <a:r>
              <a:rPr lang="en-US" sz="1600" dirty="0"/>
              <a:t>not just a result of the current ML/DL hype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Personal:</a:t>
            </a:r>
          </a:p>
          <a:p>
            <a:r>
              <a:rPr lang="en-US" sz="1600" dirty="0"/>
              <a:t>Working with a team at the University of Brasilia:</a:t>
            </a:r>
          </a:p>
          <a:p>
            <a:r>
              <a:rPr lang="en-US" sz="1600" dirty="0"/>
              <a:t>Supervising a master’s student </a:t>
            </a:r>
          </a:p>
          <a:p>
            <a:r>
              <a:rPr lang="en-US" sz="1600" dirty="0"/>
              <a:t>LSTM for forecasting grouped time series of medication demand:</a:t>
            </a:r>
          </a:p>
          <a:p>
            <a:pPr lvl="1"/>
            <a:r>
              <a:rPr lang="en-US" sz="1400" dirty="0"/>
              <a:t>Statistical methods outperformed univariate vanilla LSTM</a:t>
            </a:r>
          </a:p>
          <a:p>
            <a:pPr lvl="1"/>
            <a:r>
              <a:rPr lang="en-US" sz="1400" dirty="0"/>
              <a:t>Multivariate seq2seq LSTM outperforms statistical methods  </a:t>
            </a:r>
          </a:p>
          <a:p>
            <a:pPr lvl="1"/>
            <a:r>
              <a:rPr lang="en-US" sz="1400" dirty="0"/>
              <a:t>Exploring Bayesian Optimization and TPE for hyper-parameter search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F62E-36B2-1D43-B984-A8E54E0E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E5BF9-C6DB-7549-9530-FE56EDA8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DB58E-5055-E946-A495-00A71CEA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1B1882-F50A-F84D-B248-EC289E1D47C2}"/>
              </a:ext>
            </a:extLst>
          </p:cNvPr>
          <p:cNvCxnSpPr/>
          <p:nvPr/>
        </p:nvCxnSpPr>
        <p:spPr>
          <a:xfrm>
            <a:off x="127976" y="93559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rawing of a cartoon character&#13;&#10;&#13;&#10;Description automatically generated">
            <a:extLst>
              <a:ext uri="{FF2B5EF4-FFF2-40B4-BE49-F238E27FC236}">
                <a16:creationId xmlns:a16="http://schemas.microsoft.com/office/drawing/2014/main" id="{C489A24D-16AE-D547-98DA-9F5D936D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07" y="2356868"/>
            <a:ext cx="2061793" cy="1072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C3A373-3695-DA42-B577-64261DB5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465" y="1187291"/>
            <a:ext cx="4718305" cy="2325655"/>
          </a:xfrm>
          <a:prstGeom prst="rect">
            <a:avLst/>
          </a:prstGeom>
        </p:spPr>
      </p:pic>
      <p:pic>
        <p:nvPicPr>
          <p:cNvPr id="10" name="Picture 9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A3432DC4-0088-4246-8E11-E83500FFD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705" y="3761066"/>
            <a:ext cx="4521065" cy="20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5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D7F7-4BE0-BC4C-954C-FA3D428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46" y="209849"/>
            <a:ext cx="10515600" cy="38537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Open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CBC6-9F0D-1A40-95EB-49F5ED3D1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3113"/>
            <a:ext cx="10515600" cy="481237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When are Neural Networks suitable? And when are they overkill? </a:t>
            </a:r>
          </a:p>
          <a:p>
            <a:pPr lvl="1"/>
            <a:r>
              <a:rPr lang="en-US" dirty="0"/>
              <a:t>Big Data regime: DL = ‘Good’</a:t>
            </a:r>
          </a:p>
          <a:p>
            <a:pPr lvl="1"/>
            <a:r>
              <a:rPr lang="en-US" dirty="0"/>
              <a:t>Small Data regime/univariate: Stats = ‘Good’ </a:t>
            </a:r>
          </a:p>
          <a:p>
            <a:pPr lvl="1"/>
            <a:r>
              <a:rPr lang="en-US" dirty="0"/>
              <a:t>Mid level regimes (10s~100s)? Is there a middle ground (</a:t>
            </a:r>
            <a:r>
              <a:rPr lang="en-US" dirty="0" err="1"/>
              <a:t>e.g</a:t>
            </a:r>
            <a:r>
              <a:rPr lang="en-US" dirty="0"/>
              <a:t> trees?)  </a:t>
            </a:r>
          </a:p>
          <a:p>
            <a:pPr lvl="1"/>
            <a:endParaRPr lang="en-US" dirty="0"/>
          </a:p>
          <a:p>
            <a:r>
              <a:rPr lang="en-US" dirty="0"/>
              <a:t>What about tree based methods:</a:t>
            </a:r>
          </a:p>
          <a:p>
            <a:pPr lvl="1"/>
            <a:r>
              <a:rPr lang="en-US" dirty="0"/>
              <a:t>Shouldn’t they cover a lot of the same territory as </a:t>
            </a:r>
            <a:r>
              <a:rPr lang="en-US" dirty="0" err="1"/>
              <a:t>Nnets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 what case will RF, GBT, etc.., work better than LSTM?</a:t>
            </a:r>
          </a:p>
          <a:p>
            <a:pPr lvl="1"/>
            <a:r>
              <a:rPr lang="en-US" dirty="0"/>
              <a:t>RF are easier to train</a:t>
            </a:r>
          </a:p>
          <a:p>
            <a:pPr lvl="1"/>
            <a:r>
              <a:rPr lang="en-US" dirty="0"/>
              <a:t>RF can be trained more frequently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437E0-9D26-964A-A892-077FA12B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2B010-9FBC-5C40-AC2E-EBE6E383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ABF7-72AF-5B42-B7A0-0267AB94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5BD479-82C9-D14F-A969-7D8B288CD48A}"/>
              </a:ext>
            </a:extLst>
          </p:cNvPr>
          <p:cNvCxnSpPr/>
          <p:nvPr/>
        </p:nvCxnSpPr>
        <p:spPr>
          <a:xfrm>
            <a:off x="127976" y="99655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8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D7F7-4BE0-BC4C-954C-FA3D428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46" y="209849"/>
            <a:ext cx="10515600" cy="38537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Open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CBC6-9F0D-1A40-95EB-49F5ED3D1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15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Model </a:t>
            </a:r>
            <a:r>
              <a:rPr lang="en-US" dirty="0" err="1"/>
              <a:t>explainability</a:t>
            </a:r>
            <a:r>
              <a:rPr lang="en-US" dirty="0"/>
              <a:t> redux: Buyers, Marketers, Supply Chain Analysts: Can they get the results of a DL model?</a:t>
            </a:r>
          </a:p>
          <a:p>
            <a:r>
              <a:rPr lang="en-US" dirty="0"/>
              <a:t>ARIMA/FB Prophet/ES are easily explainable. </a:t>
            </a:r>
          </a:p>
          <a:p>
            <a:r>
              <a:rPr lang="en-US" dirty="0"/>
              <a:t>DL methods: not </a:t>
            </a:r>
            <a:r>
              <a:rPr lang="en-US" dirty="0" err="1"/>
              <a:t>blackbox</a:t>
            </a:r>
            <a:r>
              <a:rPr lang="en-US" dirty="0"/>
              <a:t>, but still opaque</a:t>
            </a:r>
          </a:p>
          <a:p>
            <a:pPr lvl="1"/>
            <a:r>
              <a:rPr lang="en-US" dirty="0"/>
              <a:t>ES-RNN? Deep State Space Models? 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6630-C56F-B142-9635-8E3E88B3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A6DBA-EDD4-994D-9FD9-9394FFF1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559B-100C-0240-A35D-39EB88CA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0450E6-B322-0643-ABBC-CCABA2FB287C}"/>
              </a:ext>
            </a:extLst>
          </p:cNvPr>
          <p:cNvCxnSpPr/>
          <p:nvPr/>
        </p:nvCxnSpPr>
        <p:spPr>
          <a:xfrm>
            <a:off x="127976" y="99655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92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D7F7-4BE0-BC4C-954C-FA3D428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05" y="-120661"/>
            <a:ext cx="10515600" cy="38537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Unit Demand Forecasting’s Evil Twin….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6630-C56F-B142-9635-8E3E88B3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A6DBA-EDD4-994D-9FD9-9394FFF1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559B-100C-0240-A35D-39EB88CA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38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2C52FF-AE88-7440-96C4-934C0D2B07F7}"/>
              </a:ext>
            </a:extLst>
          </p:cNvPr>
          <p:cNvCxnSpPr/>
          <p:nvPr/>
        </p:nvCxnSpPr>
        <p:spPr>
          <a:xfrm>
            <a:off x="127976" y="688082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6659D1-03EA-0E41-B3F7-A67AF1ADF17F}"/>
              </a:ext>
            </a:extLst>
          </p:cNvPr>
          <p:cNvSpPr txBox="1"/>
          <p:nvPr/>
        </p:nvSpPr>
        <p:spPr>
          <a:xfrm>
            <a:off x="1470577" y="3151654"/>
            <a:ext cx="35090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Straightforward time series/supervised learning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Baselines (ARIMA, ETS)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Actuals / Accuracy 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Clear separation between the forecasting problem and the optimization problem (most of the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1E776D-DB94-844F-BD7C-141AB402BDA4}"/>
              </a:ext>
            </a:extLst>
          </p:cNvPr>
          <p:cNvGrpSpPr/>
          <p:nvPr/>
        </p:nvGrpSpPr>
        <p:grpSpPr>
          <a:xfrm>
            <a:off x="1470576" y="994248"/>
            <a:ext cx="3509049" cy="2094459"/>
            <a:chOff x="5791206" y="1258656"/>
            <a:chExt cx="2570018" cy="1830082"/>
          </a:xfrm>
        </p:grpSpPr>
        <p:pic>
          <p:nvPicPr>
            <p:cNvPr id="15" name="Picture 14" descr="A person posing for the camera&#13;&#10;&#13;&#10;Description automatically generated">
              <a:extLst>
                <a:ext uri="{FF2B5EF4-FFF2-40B4-BE49-F238E27FC236}">
                  <a16:creationId xmlns:a16="http://schemas.microsoft.com/office/drawing/2014/main" id="{024393BD-3BD5-7D49-846E-A4ED5A6C4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1206" y="1258656"/>
              <a:ext cx="2570018" cy="183008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D6F9E4-14E8-5344-BC7A-2857DAD92221}"/>
                </a:ext>
              </a:extLst>
            </p:cNvPr>
            <p:cNvSpPr/>
            <p:nvPr/>
          </p:nvSpPr>
          <p:spPr>
            <a:xfrm>
              <a:off x="5904708" y="1356326"/>
              <a:ext cx="23355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Unit Demand Forecasting</a:t>
              </a:r>
            </a:p>
            <a:p>
              <a:r>
                <a:rPr lang="en-US" sz="1600" b="1" dirty="0">
                  <a:solidFill>
                    <a:schemeClr val="bg1"/>
                  </a:solidFill>
                </a:rPr>
                <a:t>for  replenishment </a:t>
              </a:r>
            </a:p>
          </p:txBody>
        </p:sp>
      </p:grpSp>
      <p:pic>
        <p:nvPicPr>
          <p:cNvPr id="19" name="Picture 18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BF12CF0C-F555-D04C-BCD1-2846718F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140" y="994248"/>
            <a:ext cx="3363964" cy="213154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6D60B4F-7972-494C-BC1A-2B4CE7311EDD}"/>
              </a:ext>
            </a:extLst>
          </p:cNvPr>
          <p:cNvSpPr/>
          <p:nvPr/>
        </p:nvSpPr>
        <p:spPr>
          <a:xfrm>
            <a:off x="6884716" y="1124141"/>
            <a:ext cx="2487944" cy="394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Assortment Planning </a:t>
            </a:r>
            <a:r>
              <a:rPr lang="en-US" sz="1600" b="1" baseline="30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EC12D0-397A-404E-BC12-43AAAD87BC04}"/>
              </a:ext>
            </a:extLst>
          </p:cNvPr>
          <p:cNvSpPr txBox="1"/>
          <p:nvPr/>
        </p:nvSpPr>
        <p:spPr>
          <a:xfrm>
            <a:off x="6681729" y="3288132"/>
            <a:ext cx="3509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Combined optimization, forecasting, and clustering  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Counterfactuals / What-ifs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Substitution effects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Product Hierarchies are essential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CBF83-A067-BF43-ABC1-00E2C67EACE5}"/>
              </a:ext>
            </a:extLst>
          </p:cNvPr>
          <p:cNvSpPr/>
          <p:nvPr/>
        </p:nvSpPr>
        <p:spPr>
          <a:xfrm>
            <a:off x="1078192" y="5327510"/>
            <a:ext cx="10972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Calibri" charset="0"/>
              </a:rPr>
              <a:t>(a) See for example: Fisher, M. and Vaidyanathan, R. (2014). A demand estimation procedure for retail assortment optimization with results from implementations. Management Sci. 60(10), 2401–2415.</a:t>
            </a:r>
          </a:p>
        </p:txBody>
      </p:sp>
    </p:spTree>
    <p:extLst>
      <p:ext uri="{BB962C8B-B14F-4D97-AF65-F5344CB8AC3E}">
        <p14:creationId xmlns:p14="http://schemas.microsoft.com/office/powerpoint/2010/main" val="63593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117B-DD99-264B-9DB2-6B1FB82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-1428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Recap: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21E7-2BC9-9C48-A794-B9060580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665" y="1182687"/>
            <a:ext cx="8171357" cy="4926571"/>
          </a:xfrm>
        </p:spPr>
        <p:txBody>
          <a:bodyPr>
            <a:normAutofit/>
          </a:bodyPr>
          <a:lstStyle/>
          <a:p>
            <a:r>
              <a:rPr lang="en-US" sz="2000" dirty="0"/>
              <a:t>Deep Learning does have something to offer to Demand Forecasting</a:t>
            </a:r>
          </a:p>
          <a:p>
            <a:pPr lvl="1"/>
            <a:r>
              <a:rPr lang="en-US" sz="1600" dirty="0"/>
              <a:t>But tread with caution </a:t>
            </a:r>
          </a:p>
          <a:p>
            <a:r>
              <a:rPr lang="en-US" sz="2000" dirty="0"/>
              <a:t>Seq2seq models are better than Vanilla LSTM</a:t>
            </a:r>
          </a:p>
          <a:p>
            <a:r>
              <a:rPr lang="en-US" sz="2000" dirty="0"/>
              <a:t>Dynamic learning of correlations across series </a:t>
            </a:r>
          </a:p>
          <a:p>
            <a:r>
              <a:rPr lang="en-US" sz="2000" dirty="0"/>
              <a:t>Probabilistic and quantile forecasting </a:t>
            </a:r>
          </a:p>
          <a:p>
            <a:pPr lvl="1"/>
            <a:r>
              <a:rPr lang="en-US" sz="1600" dirty="0"/>
              <a:t>More realistic view of the demand picture </a:t>
            </a:r>
          </a:p>
          <a:p>
            <a:r>
              <a:rPr lang="en-US" sz="2000" dirty="0"/>
              <a:t>Direct forecasting vs. recursive forecasting </a:t>
            </a:r>
          </a:p>
          <a:p>
            <a:pPr lvl="1"/>
            <a:r>
              <a:rPr lang="en-US" sz="1600" dirty="0"/>
              <a:t>Better for SC purposes </a:t>
            </a:r>
          </a:p>
          <a:p>
            <a:r>
              <a:rPr lang="en-US" sz="2000" dirty="0"/>
              <a:t>Open questions: </a:t>
            </a:r>
          </a:p>
          <a:p>
            <a:pPr lvl="1"/>
            <a:r>
              <a:rPr lang="en-US" sz="1600" dirty="0"/>
              <a:t>Suitability of DL? </a:t>
            </a:r>
          </a:p>
          <a:p>
            <a:pPr lvl="1"/>
            <a:r>
              <a:rPr lang="en-US" sz="1600" dirty="0"/>
              <a:t>Trees (RF, </a:t>
            </a:r>
            <a:r>
              <a:rPr lang="en-US" sz="1600" dirty="0" err="1"/>
              <a:t>XGBoost</a:t>
            </a:r>
            <a:r>
              <a:rPr lang="en-US" sz="1600" dirty="0"/>
              <a:t>,…) ?</a:t>
            </a:r>
          </a:p>
          <a:p>
            <a:pPr lvl="1"/>
            <a:r>
              <a:rPr lang="en-US" sz="1600" dirty="0" err="1"/>
              <a:t>Explainability</a:t>
            </a:r>
            <a:r>
              <a:rPr lang="en-US" sz="1600" dirty="0"/>
              <a:t> to non-technical partners</a:t>
            </a:r>
          </a:p>
          <a:p>
            <a:pPr lvl="1"/>
            <a:r>
              <a:rPr lang="en-US" sz="1600" dirty="0"/>
              <a:t>DL + Assortment planning ?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72C6-AE39-B54A-BCDA-62A23258B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D8293-D28A-F943-8992-4C379EFE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3815B-C410-6349-A51A-6CF10877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39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498A0A-26A4-4249-A8DA-3F6D923307BA}"/>
              </a:ext>
            </a:extLst>
          </p:cNvPr>
          <p:cNvCxnSpPr/>
          <p:nvPr/>
        </p:nvCxnSpPr>
        <p:spPr>
          <a:xfrm>
            <a:off x="127976" y="935596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D3D295-09D8-5347-B8F3-360BFA729C98}"/>
              </a:ext>
            </a:extLst>
          </p:cNvPr>
          <p:cNvSpPr txBox="1"/>
          <p:nvPr/>
        </p:nvSpPr>
        <p:spPr>
          <a:xfrm>
            <a:off x="2291644" y="3136612"/>
            <a:ext cx="798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 for your time and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943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01C1-8817-C547-869D-87D08425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Current popular models: </a:t>
            </a:r>
          </a:p>
          <a:p>
            <a:r>
              <a:rPr lang="en-US" dirty="0"/>
              <a:t>Exponential Smoothing methods (Simple, Holt, Holt-Winters, </a:t>
            </a:r>
            <a:r>
              <a:rPr lang="en-US" dirty="0" err="1"/>
              <a:t>Croston’s</a:t>
            </a:r>
            <a:r>
              <a:rPr lang="en-US" dirty="0"/>
              <a:t>,…) (</a:t>
            </a:r>
            <a:r>
              <a:rPr lang="en-US" i="1" dirty="0"/>
              <a:t>i.e. glorified moving averages</a:t>
            </a:r>
            <a:r>
              <a:rPr lang="en-US" dirty="0"/>
              <a:t>) </a:t>
            </a:r>
          </a:p>
          <a:p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ERP solutions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Ask:</a:t>
            </a:r>
          </a:p>
          <a:p>
            <a:r>
              <a:rPr lang="en-US" dirty="0"/>
              <a:t>Why are we not using ARIMA?</a:t>
            </a:r>
          </a:p>
          <a:p>
            <a:r>
              <a:rPr lang="en-US" dirty="0"/>
              <a:t>Can we use Deep Learning and open source? </a:t>
            </a:r>
          </a:p>
          <a:p>
            <a:r>
              <a:rPr lang="en-US" dirty="0"/>
              <a:t>Is there any value to using RNN and LSTM?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365125"/>
            <a:ext cx="10515600" cy="1325563"/>
          </a:xfrm>
        </p:spPr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78D0A-E653-0043-95BE-04783D45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F267E-407A-D64E-ADE6-6515B052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4102-A39F-DF43-941F-E46E16F3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F856BA-EDDD-1544-A1F5-00625CC21EB8}"/>
              </a:ext>
            </a:extLst>
          </p:cNvPr>
          <p:cNvCxnSpPr/>
          <p:nvPr/>
        </p:nvCxnSpPr>
        <p:spPr>
          <a:xfrm>
            <a:off x="165100" y="13843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49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DEF714-E26E-5243-8232-9A98150FD8E5}"/>
              </a:ext>
            </a:extLst>
          </p:cNvPr>
          <p:cNvCxnSpPr/>
          <p:nvPr/>
        </p:nvCxnSpPr>
        <p:spPr>
          <a:xfrm>
            <a:off x="177800" y="10668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01C1-8817-C547-869D-87D08425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568450"/>
            <a:ext cx="10515600" cy="4351338"/>
          </a:xfrm>
        </p:spPr>
        <p:txBody>
          <a:bodyPr/>
          <a:lstStyle/>
          <a:p>
            <a:r>
              <a:rPr lang="en-US" dirty="0"/>
              <a:t>Auto-Regressive Integrated Moving Average</a:t>
            </a:r>
          </a:p>
          <a:p>
            <a:r>
              <a:rPr lang="en-US" dirty="0"/>
              <a:t>Box &amp; Jenkins  1970. </a:t>
            </a:r>
          </a:p>
          <a:p>
            <a:r>
              <a:rPr lang="en-US" dirty="0"/>
              <a:t>The “text book” forecasting method </a:t>
            </a:r>
          </a:p>
          <a:p>
            <a:r>
              <a:rPr lang="en-US" dirty="0"/>
              <a:t>More sophisticated than exponential smoothing </a:t>
            </a:r>
          </a:p>
          <a:p>
            <a:r>
              <a:rPr lang="en-US" dirty="0"/>
              <a:t>Popular among econometrics and stats crowd</a:t>
            </a:r>
          </a:p>
          <a:p>
            <a:r>
              <a:rPr lang="en-US" dirty="0"/>
              <a:t>Easy to automate (AIC, </a:t>
            </a:r>
            <a:r>
              <a:rPr lang="en-US" dirty="0" err="1"/>
              <a:t>AICc</a:t>
            </a:r>
            <a:r>
              <a:rPr lang="en-US" dirty="0"/>
              <a:t>, BIC, …)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24606"/>
            <a:ext cx="10515600" cy="1325563"/>
          </a:xfrm>
        </p:spPr>
        <p:txBody>
          <a:bodyPr/>
          <a:lstStyle/>
          <a:p>
            <a:r>
              <a:rPr lang="en-US" dirty="0"/>
              <a:t>ARIMA experiments: </a:t>
            </a:r>
          </a:p>
        </p:txBody>
      </p:sp>
      <p:pic>
        <p:nvPicPr>
          <p:cNvPr id="4" name="Picture 3" descr="A close up of a person&#13;&#10;&#13;&#10;Description automatically generated">
            <a:extLst>
              <a:ext uri="{FF2B5EF4-FFF2-40B4-BE49-F238E27FC236}">
                <a16:creationId xmlns:a16="http://schemas.microsoft.com/office/drawing/2014/main" id="{AD35C4C9-F2D5-F948-AA25-533DDD82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99" y="4008716"/>
            <a:ext cx="4284133" cy="23792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5FF54-653B-484C-83A1-62E8D2823520}"/>
              </a:ext>
            </a:extLst>
          </p:cNvPr>
          <p:cNvSpPr txBox="1">
            <a:spLocks/>
          </p:cNvSpPr>
          <p:nvPr/>
        </p:nvSpPr>
        <p:spPr>
          <a:xfrm>
            <a:off x="9906363" y="4652816"/>
            <a:ext cx="1574074" cy="809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 err="1"/>
              <a:t>Hirotsugu</a:t>
            </a:r>
            <a:r>
              <a:rPr lang="en-US" b="1" i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Akaike </a:t>
            </a:r>
            <a:endParaRPr 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350D50-942D-EC4A-BC4A-486CBE80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0D1E69-D8A7-4A4E-AD11-C61A089F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Skander Hannachi - Neural Networks for Demand Forecasting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9ACAA6-0DA9-2B4E-AF5E-2C9D0839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 descr="A person wearing glasses&#13;&#10;&#13;&#10;Description automatically generated">
            <a:extLst>
              <a:ext uri="{FF2B5EF4-FFF2-40B4-BE49-F238E27FC236}">
                <a16:creationId xmlns:a16="http://schemas.microsoft.com/office/drawing/2014/main" id="{1DECA059-AD10-354C-A2A1-AC9C5C3E9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79654"/>
            <a:ext cx="4051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01C1-8817-C547-869D-87D08425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690688"/>
            <a:ext cx="6756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Didn’t work well with my team’s data</a:t>
            </a:r>
          </a:p>
          <a:p>
            <a:endParaRPr lang="en-US" sz="1900" dirty="0"/>
          </a:p>
          <a:p>
            <a:r>
              <a:rPr lang="en-US" sz="1900" dirty="0"/>
              <a:t>Most time series were 2 years or shorter:</a:t>
            </a:r>
          </a:p>
          <a:p>
            <a:pPr lvl="1"/>
            <a:r>
              <a:rPr lang="en-US" sz="1900" dirty="0"/>
              <a:t>ARIMA needed 3 ~ 4 years (if seasonal differencing is going to work) </a:t>
            </a:r>
          </a:p>
          <a:p>
            <a:pPr lvl="1"/>
            <a:endParaRPr lang="en-US" sz="1900" dirty="0"/>
          </a:p>
          <a:p>
            <a:r>
              <a:rPr lang="en-US" sz="1900" dirty="0"/>
              <a:t>Many of the standard ARIMA models are equivalent to an ES model:</a:t>
            </a:r>
          </a:p>
          <a:p>
            <a:pPr lvl="1"/>
            <a:r>
              <a:rPr lang="en-US" sz="1900" dirty="0"/>
              <a:t>Limited or no added value small compared to additional complexity involved</a:t>
            </a:r>
          </a:p>
          <a:p>
            <a:pPr lvl="1"/>
            <a:endParaRPr lang="en-US" sz="1900" dirty="0"/>
          </a:p>
          <a:p>
            <a:r>
              <a:rPr lang="en-US" sz="1900" i="1" dirty="0"/>
              <a:t>Still valuable: engaging with ARIMA concepts helped team members grasp several key time series concepts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0515600" cy="1325563"/>
          </a:xfrm>
        </p:spPr>
        <p:txBody>
          <a:bodyPr/>
          <a:lstStyle/>
          <a:p>
            <a:r>
              <a:rPr lang="en-US" dirty="0"/>
              <a:t>ARIMA experiments: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5F5F81-BD0C-7244-A4DA-65A08383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F7756-825D-F147-8D04-62551A05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2363-49CC-9246-B161-205E8006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846B48-1C4D-8540-9399-1F1FA93C0B03}"/>
              </a:ext>
            </a:extLst>
          </p:cNvPr>
          <p:cNvCxnSpPr/>
          <p:nvPr/>
        </p:nvCxnSpPr>
        <p:spPr>
          <a:xfrm>
            <a:off x="203200" y="10668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405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01C1-8817-C547-869D-87D08425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408"/>
            <a:ext cx="10515600" cy="4351338"/>
          </a:xfrm>
        </p:spPr>
        <p:txBody>
          <a:bodyPr/>
          <a:lstStyle/>
          <a:p>
            <a:r>
              <a:rPr lang="en-US" dirty="0"/>
              <a:t>Can neural networks and deep learning help us?</a:t>
            </a:r>
          </a:p>
          <a:p>
            <a:r>
              <a:rPr lang="en-US" dirty="0"/>
              <a:t>Can we use open source </a:t>
            </a:r>
            <a:r>
              <a:rPr lang="en-US" i="1" dirty="0"/>
              <a:t>(…cough, </a:t>
            </a:r>
            <a:r>
              <a:rPr lang="en-US" i="1" dirty="0" err="1"/>
              <a:t>Tensorflow</a:t>
            </a:r>
            <a:r>
              <a:rPr lang="en-US" i="1" dirty="0"/>
              <a:t>, cough…)?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-81227"/>
            <a:ext cx="10515600" cy="1325563"/>
          </a:xfrm>
        </p:spPr>
        <p:txBody>
          <a:bodyPr/>
          <a:lstStyle/>
          <a:p>
            <a:r>
              <a:rPr lang="en-US" dirty="0"/>
              <a:t>RNN and LSTM experiments: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FE60A-86B1-954B-940F-6A5F7A36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A6E4A-3C67-1646-AE88-104623C6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10806-D34F-174D-BB37-DBB7F814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person, man, photo, wall&#13;&#10;&#13;&#10;Description automatically generated">
            <a:extLst>
              <a:ext uri="{FF2B5EF4-FFF2-40B4-BE49-F238E27FC236}">
                <a16:creationId xmlns:a16="http://schemas.microsoft.com/office/drawing/2014/main" id="{DE4AABB9-0A03-F046-AEB0-5E235A010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531709"/>
            <a:ext cx="3554186" cy="3246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259C2B-421A-6542-A570-5D6F2694D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755227" y="5629307"/>
            <a:ext cx="751345" cy="1125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9E6E27-A3FA-F341-8B68-E62F0CDFC0EB}"/>
              </a:ext>
            </a:extLst>
          </p:cNvPr>
          <p:cNvCxnSpPr/>
          <p:nvPr/>
        </p:nvCxnSpPr>
        <p:spPr>
          <a:xfrm>
            <a:off x="139700" y="10541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6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01C1-8817-C547-869D-87D08425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4" y="-170391"/>
            <a:ext cx="1128606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Interlude: Sequential vs. “Purely” Auto-Regressive Models</a:t>
            </a:r>
            <a:r>
              <a:rPr lang="en-US" sz="3600" baseline="30000" dirty="0"/>
              <a:t>(a)</a:t>
            </a:r>
            <a:endParaRPr lang="en-US" sz="3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5F5F81-BD0C-7244-A4DA-65A08383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F7756-825D-F147-8D04-62551A05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2363-49CC-9246-B161-205E8006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8D684D3-0295-8645-9A17-36D06BC7E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067" y="158009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500" dirty="0"/>
                  <a:t>Sequential Models: </a:t>
                </a:r>
              </a:p>
              <a:p>
                <a:pPr lvl="1"/>
                <a:r>
                  <a:rPr lang="en-US" sz="3000" dirty="0"/>
                  <a:t>Exponential Smoothing: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𝐴𝑅𝐼𝑀𝐴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/>
                  <a:t> when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Most statistical methods </a:t>
                </a:r>
              </a:p>
              <a:p>
                <a:pPr marL="0" indent="0">
                  <a:buNone/>
                </a:pPr>
                <a:endParaRPr lang="en-US" sz="3500" dirty="0"/>
              </a:p>
              <a:p>
                <a:r>
                  <a:rPr lang="en-US" sz="3500" dirty="0"/>
                  <a:t>Purely Auto-Regressive Models: </a:t>
                </a:r>
                <a:r>
                  <a:rPr lang="en-US" sz="3500" i="1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𝐴𝑅𝐼𝑀𝐴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dirty="0"/>
                  <a:t> when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(most) ML models</a:t>
                </a:r>
              </a:p>
              <a:p>
                <a:pPr marL="457200" lvl="1" indent="0">
                  <a:buNone/>
                </a:pPr>
                <a:endParaRPr lang="en-US" i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1600" i="1" dirty="0"/>
                  <a:t>(a) </a:t>
                </a:r>
                <a:r>
                  <a:rPr lang="en-US" sz="1600" i="1" dirty="0" err="1"/>
                  <a:t>Bergmeir</a:t>
                </a:r>
                <a:r>
                  <a:rPr lang="en-US" sz="1600" i="1" dirty="0"/>
                  <a:t>, C., Hyndman, R. J., and Koo, B. (2018). A note on the validity of cross-validation for evaluating autoregressive time series prediction. Computational Statistics &amp; Data Analysis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8D684D3-0295-8645-9A17-36D06BC7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" y="1580092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206" t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A60C9C-C63A-7047-9468-9B3F5C6F8887}"/>
              </a:ext>
            </a:extLst>
          </p:cNvPr>
          <p:cNvCxnSpPr/>
          <p:nvPr/>
        </p:nvCxnSpPr>
        <p:spPr>
          <a:xfrm>
            <a:off x="215900" y="9398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8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89" y="-51034"/>
            <a:ext cx="1093893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Networks for time series forecasting: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5F5F81-BD0C-7244-A4DA-65A08383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5/20/19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F7756-825D-F147-8D04-62551A05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Skander Hannachi - Neural Networks for Demand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2363-49CC-9246-B161-205E8006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5A9F42-B919-8246-AC9C-4B9DD0A16210}"/>
              </a:ext>
            </a:extLst>
          </p:cNvPr>
          <p:cNvGrpSpPr/>
          <p:nvPr/>
        </p:nvGrpSpPr>
        <p:grpSpPr>
          <a:xfrm>
            <a:off x="1675381" y="1102159"/>
            <a:ext cx="6935219" cy="2226088"/>
            <a:chOff x="414867" y="1456123"/>
            <a:chExt cx="8441267" cy="3605734"/>
          </a:xfrm>
        </p:grpSpPr>
        <p:pic>
          <p:nvPicPr>
            <p:cNvPr id="9" name="Picture 8" descr="A close up of text on a white background&#13;&#10;&#13;&#10;Description automatically generated">
              <a:extLst>
                <a:ext uri="{FF2B5EF4-FFF2-40B4-BE49-F238E27FC236}">
                  <a16:creationId xmlns:a16="http://schemas.microsoft.com/office/drawing/2014/main" id="{3561BB71-6D3F-FD4E-B722-0848C9A57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865"/>
            <a:stretch/>
          </p:blipFill>
          <p:spPr>
            <a:xfrm>
              <a:off x="414867" y="1462191"/>
              <a:ext cx="4484914" cy="35996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  <p:pic>
          <p:nvPicPr>
            <p:cNvPr id="11" name="Picture 10" descr="A close up of text on a white background&#13;&#10;&#13;&#10;Description automatically generated">
              <a:extLst>
                <a:ext uri="{FF2B5EF4-FFF2-40B4-BE49-F238E27FC236}">
                  <a16:creationId xmlns:a16="http://schemas.microsoft.com/office/drawing/2014/main" id="{D71A4555-2D86-6649-835A-B76511FE8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03"/>
            <a:stretch/>
          </p:blipFill>
          <p:spPr>
            <a:xfrm>
              <a:off x="7591364" y="1456123"/>
              <a:ext cx="1264770" cy="360573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8926F1-49A6-9948-BB62-137FD2C3A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4992" y="2439303"/>
              <a:ext cx="2146300" cy="1587500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BE27586D-DE08-ED44-B6E2-C87013A034F3}"/>
                </a:ext>
              </a:extLst>
            </p:cNvPr>
            <p:cNvSpPr/>
            <p:nvPr/>
          </p:nvSpPr>
          <p:spPr>
            <a:xfrm>
              <a:off x="5620656" y="1950695"/>
              <a:ext cx="1208314" cy="228600"/>
            </a:xfrm>
            <a:prstGeom prst="rightArrow">
              <a:avLst/>
            </a:prstGeom>
            <a:noFill/>
            <a:effectLst>
              <a:outerShdw blurRad="50800" dist="50800" dir="5400000" algn="ctr" rotWithShape="0">
                <a:srgbClr val="D2C0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0A7A4E-A5FF-624F-83C9-C086076A6931}"/>
              </a:ext>
            </a:extLst>
          </p:cNvPr>
          <p:cNvCxnSpPr/>
          <p:nvPr/>
        </p:nvCxnSpPr>
        <p:spPr>
          <a:xfrm>
            <a:off x="151189" y="965200"/>
            <a:ext cx="11760200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43A9856-7A3B-4541-840F-390EBED4E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213918"/>
              </p:ext>
            </p:extLst>
          </p:nvPr>
        </p:nvGraphicFramePr>
        <p:xfrm>
          <a:off x="2470105" y="3862656"/>
          <a:ext cx="6180128" cy="190296"/>
        </p:xfrm>
        <a:graphic>
          <a:graphicData uri="http://schemas.openxmlformats.org/drawingml/2006/table">
            <a:tbl>
              <a:tblPr/>
              <a:tblGrid>
                <a:gridCol w="386258">
                  <a:extLst>
                    <a:ext uri="{9D8B030D-6E8A-4147-A177-3AD203B41FA5}">
                      <a16:colId xmlns:a16="http://schemas.microsoft.com/office/drawing/2014/main" val="3803637986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2471139545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1427096395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740290812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2036398736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4242442226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1419459133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2927376663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868381397"/>
                    </a:ext>
                  </a:extLst>
                </a:gridCol>
                <a:gridCol w="369450">
                  <a:extLst>
                    <a:ext uri="{9D8B030D-6E8A-4147-A177-3AD203B41FA5}">
                      <a16:colId xmlns:a16="http://schemas.microsoft.com/office/drawing/2014/main" val="4176617745"/>
                    </a:ext>
                  </a:extLst>
                </a:gridCol>
                <a:gridCol w="403066">
                  <a:extLst>
                    <a:ext uri="{9D8B030D-6E8A-4147-A177-3AD203B41FA5}">
                      <a16:colId xmlns:a16="http://schemas.microsoft.com/office/drawing/2014/main" val="2560129951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1638617612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974362233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70519539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2923965442"/>
                    </a:ext>
                  </a:extLst>
                </a:gridCol>
                <a:gridCol w="386258">
                  <a:extLst>
                    <a:ext uri="{9D8B030D-6E8A-4147-A177-3AD203B41FA5}">
                      <a16:colId xmlns:a16="http://schemas.microsoft.com/office/drawing/2014/main" val="3962220736"/>
                    </a:ext>
                  </a:extLst>
                </a:gridCol>
              </a:tblGrid>
              <a:tr h="19029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31620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51EF86-6AE5-A640-80EB-9EE8FD1ABC20}"/>
              </a:ext>
            </a:extLst>
          </p:cNvPr>
          <p:cNvCxnSpPr>
            <a:cxnSpLocks/>
          </p:cNvCxnSpPr>
          <p:nvPr/>
        </p:nvCxnSpPr>
        <p:spPr>
          <a:xfrm flipV="1">
            <a:off x="2420395" y="4193996"/>
            <a:ext cx="6229838" cy="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19E56D-C926-C544-87F2-68E6BC1161B6}"/>
              </a:ext>
            </a:extLst>
          </p:cNvPr>
          <p:cNvCxnSpPr>
            <a:cxnSpLocks/>
          </p:cNvCxnSpPr>
          <p:nvPr/>
        </p:nvCxnSpPr>
        <p:spPr>
          <a:xfrm>
            <a:off x="6403286" y="3705602"/>
            <a:ext cx="0" cy="786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76EA33-FFA0-2B4C-BAED-E4C563753568}"/>
              </a:ext>
            </a:extLst>
          </p:cNvPr>
          <p:cNvSpPr txBox="1"/>
          <p:nvPr/>
        </p:nvSpPr>
        <p:spPr>
          <a:xfrm>
            <a:off x="4139423" y="4204125"/>
            <a:ext cx="170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Historical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78BB11-CB4A-9246-9FC6-D8058885B588}"/>
              </a:ext>
            </a:extLst>
          </p:cNvPr>
          <p:cNvSpPr txBox="1"/>
          <p:nvPr/>
        </p:nvSpPr>
        <p:spPr>
          <a:xfrm>
            <a:off x="6703607" y="4193996"/>
            <a:ext cx="170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Forecasts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09D01D5-D9DB-5D44-9B39-EC7E4799D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901435"/>
              </p:ext>
            </p:extLst>
          </p:nvPr>
        </p:nvGraphicFramePr>
        <p:xfrm>
          <a:off x="3252425" y="5213955"/>
          <a:ext cx="2603500" cy="6096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315934626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6203967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91137892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885926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694419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05496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0302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305496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5466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305496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824075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D50099-D470-2F48-BB85-1E39A376E648}"/>
              </a:ext>
            </a:extLst>
          </p:cNvPr>
          <p:cNvCxnSpPr>
            <a:cxnSpLocks/>
          </p:cNvCxnSpPr>
          <p:nvPr/>
        </p:nvCxnSpPr>
        <p:spPr>
          <a:xfrm>
            <a:off x="5486300" y="5159859"/>
            <a:ext cx="0" cy="786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D4CC52E-427B-4143-84B7-43C06369E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506490"/>
              </p:ext>
            </p:extLst>
          </p:nvPr>
        </p:nvGraphicFramePr>
        <p:xfrm>
          <a:off x="6442061" y="5228014"/>
          <a:ext cx="2603500" cy="6096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5125268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8980092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46450136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738027359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0774855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6665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6895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92193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9C1B54-BCD8-9A4D-984E-A8ED4EA4F844}"/>
              </a:ext>
            </a:extLst>
          </p:cNvPr>
          <p:cNvCxnSpPr>
            <a:cxnSpLocks/>
          </p:cNvCxnSpPr>
          <p:nvPr/>
        </p:nvCxnSpPr>
        <p:spPr>
          <a:xfrm>
            <a:off x="8691869" y="5141776"/>
            <a:ext cx="0" cy="786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1DEE7D-A339-2141-A809-82E88879D69C}"/>
              </a:ext>
            </a:extLst>
          </p:cNvPr>
          <p:cNvSpPr txBox="1"/>
          <p:nvPr/>
        </p:nvSpPr>
        <p:spPr>
          <a:xfrm>
            <a:off x="4105840" y="4759481"/>
            <a:ext cx="170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C4B090-9F97-634C-9A68-E7EBB4B4199B}"/>
              </a:ext>
            </a:extLst>
          </p:cNvPr>
          <p:cNvSpPr txBox="1"/>
          <p:nvPr/>
        </p:nvSpPr>
        <p:spPr>
          <a:xfrm>
            <a:off x="7330803" y="4759074"/>
            <a:ext cx="170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Evaluation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CC44C87-121F-1C42-9EA5-D28EB161E008}"/>
              </a:ext>
            </a:extLst>
          </p:cNvPr>
          <p:cNvCxnSpPr>
            <a:cxnSpLocks/>
          </p:cNvCxnSpPr>
          <p:nvPr/>
        </p:nvCxnSpPr>
        <p:spPr>
          <a:xfrm>
            <a:off x="325464" y="4706076"/>
            <a:ext cx="10399363" cy="0"/>
          </a:xfrm>
          <a:prstGeom prst="straightConnector1">
            <a:avLst/>
          </a:prstGeom>
          <a:ln w="15875"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E75251-ADD6-8D4E-8EB4-DE2F0C3423EC}"/>
              </a:ext>
            </a:extLst>
          </p:cNvPr>
          <p:cNvCxnSpPr>
            <a:cxnSpLocks/>
          </p:cNvCxnSpPr>
          <p:nvPr/>
        </p:nvCxnSpPr>
        <p:spPr>
          <a:xfrm>
            <a:off x="337343" y="3587615"/>
            <a:ext cx="10399363" cy="0"/>
          </a:xfrm>
          <a:prstGeom prst="straightConnector1">
            <a:avLst/>
          </a:prstGeom>
          <a:ln w="15875"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4C24B9-1608-2F45-8EE9-BC88CB4A6AFD}"/>
              </a:ext>
            </a:extLst>
          </p:cNvPr>
          <p:cNvSpPr txBox="1"/>
          <p:nvPr/>
        </p:nvSpPr>
        <p:spPr>
          <a:xfrm>
            <a:off x="491983" y="3970445"/>
            <a:ext cx="170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Sequential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00EB0F-758C-D44B-AC5A-DC9CDDF15A6A}"/>
              </a:ext>
            </a:extLst>
          </p:cNvPr>
          <p:cNvSpPr txBox="1"/>
          <p:nvPr/>
        </p:nvSpPr>
        <p:spPr>
          <a:xfrm>
            <a:off x="491982" y="5270925"/>
            <a:ext cx="217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Supervised Learning</a:t>
            </a:r>
          </a:p>
          <a:p>
            <a:r>
              <a:rPr lang="en-US" sz="1200" dirty="0"/>
              <a:t>/Purely Auto-Regressive model</a:t>
            </a:r>
          </a:p>
        </p:txBody>
      </p:sp>
    </p:spTree>
    <p:extLst>
      <p:ext uri="{BB962C8B-B14F-4D97-AF65-F5344CB8AC3E}">
        <p14:creationId xmlns:p14="http://schemas.microsoft.com/office/powerpoint/2010/main" val="9540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2830</Words>
  <Application>Microsoft Macintosh PowerPoint</Application>
  <PresentationFormat>Widescreen</PresentationFormat>
  <Paragraphs>557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CMR9</vt:lpstr>
      <vt:lpstr>Office Theme</vt:lpstr>
      <vt:lpstr>Neural Networks for Demand Forecasting: A Twisted Journey</vt:lpstr>
      <vt:lpstr>Presentation Outline </vt:lpstr>
      <vt:lpstr>PowerPoint Presentation</vt:lpstr>
      <vt:lpstr>How it started</vt:lpstr>
      <vt:lpstr>ARIMA experiments: </vt:lpstr>
      <vt:lpstr>ARIMA experiments: </vt:lpstr>
      <vt:lpstr>RNN and LSTM experiments: </vt:lpstr>
      <vt:lpstr>Interlude: Sequential vs. “Purely” Auto-Regressive Models(a)</vt:lpstr>
      <vt:lpstr>Neural Networks for time series forecasting: </vt:lpstr>
      <vt:lpstr>Feed Forward Neural Networks</vt:lpstr>
      <vt:lpstr>Recurrent Neural Networks and LSTM </vt:lpstr>
      <vt:lpstr> NNet experiments – R:</vt:lpstr>
      <vt:lpstr> NNet experiments – Python: </vt:lpstr>
      <vt:lpstr>NNet experiments : </vt:lpstr>
      <vt:lpstr>Facebook Prophet: A New Hope</vt:lpstr>
      <vt:lpstr>Facebook Prophet: A New Hope</vt:lpstr>
      <vt:lpstr>PowerPoint Presentation</vt:lpstr>
      <vt:lpstr>Disconfirming the disconfirmation</vt:lpstr>
      <vt:lpstr>PowerPoint Presentation</vt:lpstr>
      <vt:lpstr>Vanilla LSTM vs. Encoder-Decoder architectures: </vt:lpstr>
      <vt:lpstr>Vanilla LSTM vs. Encoder-Decoder architectures: </vt:lpstr>
      <vt:lpstr>Vanilla LSTM vs. Encoder-Decoder architectures: </vt:lpstr>
      <vt:lpstr>Stats methods vs. DL methods</vt:lpstr>
      <vt:lpstr>Stats methods vs. DL methods</vt:lpstr>
      <vt:lpstr>Hierarchical forecasting: </vt:lpstr>
      <vt:lpstr>DL models: Dynamic hierarchical forecasting </vt:lpstr>
      <vt:lpstr>DeepAR(a)</vt:lpstr>
      <vt:lpstr> But hierarchies are not always bad….</vt:lpstr>
      <vt:lpstr> Embeddings and Hierarchies: Best of both worlds…</vt:lpstr>
      <vt:lpstr> …maybe?</vt:lpstr>
      <vt:lpstr>Stats methods:  Recursive forecasting </vt:lpstr>
      <vt:lpstr>(Some) DL methods:  Direct forecasting </vt:lpstr>
      <vt:lpstr>MQ-RNN(a)</vt:lpstr>
      <vt:lpstr>Additional Models</vt:lpstr>
      <vt:lpstr>Outcomes </vt:lpstr>
      <vt:lpstr> Open questions </vt:lpstr>
      <vt:lpstr> Open questions </vt:lpstr>
      <vt:lpstr> Unit Demand Forecasting’s Evil Twin….</vt:lpstr>
      <vt:lpstr>Recap: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for Demand Forecasting: A Twisted Journey</dc:title>
  <dc:creator>Microsoft Office User</dc:creator>
  <cp:lastModifiedBy>Microsoft Office User</cp:lastModifiedBy>
  <cp:revision>55</cp:revision>
  <dcterms:created xsi:type="dcterms:W3CDTF">2019-05-16T23:48:02Z</dcterms:created>
  <dcterms:modified xsi:type="dcterms:W3CDTF">2019-05-24T21:04:22Z</dcterms:modified>
</cp:coreProperties>
</file>